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2.7-->
<p:presentation xmlns:r="http://schemas.openxmlformats.org/officeDocument/2006/relationships" xmlns:a="http://schemas.openxmlformats.org/drawingml/2006/main" xmlns:p="http://schemas.openxmlformats.org/presentationml/2006/main" saveSubsetFonts="1">
  <p:sldMasterIdLst>
    <p:sldMasterId id="2147483648" r:id="rId1"/>
    <p:sldMasterId id="2147483710"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6" r:id="rId72"/>
    <p:sldId id="325" r:id="rId73"/>
    <p:sldId id="398" r:id="rId74"/>
    <p:sldId id="401" r:id="rId75"/>
    <p:sldId id="404" r:id="rId76"/>
    <p:sldId id="407" r:id="rId77"/>
    <p:sldId id="410" r:id="rId78"/>
    <p:sldId id="413" r:id="rId79"/>
  </p:sldIdLst>
  <p:sldSz cx="12192000" cy="6858000"/>
  <p:notesSz cx="6858000" cy="9144000"/>
  <p:custDataLst>
    <p:tags r:id="rId80"/>
  </p:custData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924" y="42"/>
      </p:cViewPr>
      <p:guideLst/>
    </p:cSldViewPr>
  </p:slideViewPr>
  <p:notesTextViewPr>
    <p:cViewPr>
      <p:scale>
        <a:sx n="1" d="1"/>
        <a:sy n="1" d="1"/>
      </p:scale>
      <p:origin x="0" y="0"/>
    </p:cViewPr>
  </p:notesTextViewPr>
  <p:notesViewPr>
    <p:cSldViewPr>
      <p:cViewPr>
        <p:scale>
          <a:sx n="1" d="100"/>
          <a:sy n="1" d="100"/>
        </p:scale>
        <p:origin x="0" y="0"/>
      </p:cViewPr>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slideMaster" Target="slideMasters/slideMaster2.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notesMaster" Target="notesMasters/notes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slide" Target="slides/slide57.xml" /><Relationship Id="rId61" Type="http://schemas.openxmlformats.org/officeDocument/2006/relationships/slide" Target="slides/slide58.xml" /><Relationship Id="rId62" Type="http://schemas.openxmlformats.org/officeDocument/2006/relationships/slide" Target="slides/slide59.xml" /><Relationship Id="rId63" Type="http://schemas.openxmlformats.org/officeDocument/2006/relationships/slide" Target="slides/slide60.xml" /><Relationship Id="rId64" Type="http://schemas.openxmlformats.org/officeDocument/2006/relationships/slide" Target="slides/slide61.xml" /><Relationship Id="rId65" Type="http://schemas.openxmlformats.org/officeDocument/2006/relationships/slide" Target="slides/slide62.xml" /><Relationship Id="rId66" Type="http://schemas.openxmlformats.org/officeDocument/2006/relationships/slide" Target="slides/slide63.xml" /><Relationship Id="rId67" Type="http://schemas.openxmlformats.org/officeDocument/2006/relationships/slide" Target="slides/slide64.xml" /><Relationship Id="rId68" Type="http://schemas.openxmlformats.org/officeDocument/2006/relationships/slide" Target="slides/slide65.xml" /><Relationship Id="rId69" Type="http://schemas.openxmlformats.org/officeDocument/2006/relationships/slide" Target="slides/slide66.xml" /><Relationship Id="rId7" Type="http://schemas.openxmlformats.org/officeDocument/2006/relationships/slide" Target="slides/slide4.xml" /><Relationship Id="rId70" Type="http://schemas.openxmlformats.org/officeDocument/2006/relationships/slide" Target="slides/slide67.xml" /><Relationship Id="rId71" Type="http://schemas.openxmlformats.org/officeDocument/2006/relationships/slide" Target="slides/slide68.xml" /><Relationship Id="rId72" Type="http://schemas.openxmlformats.org/officeDocument/2006/relationships/slide" Target="slides/slide69.xml" /><Relationship Id="rId73" Type="http://schemas.openxmlformats.org/officeDocument/2006/relationships/slide" Target="slides/slide70.xml" /><Relationship Id="rId74" Type="http://schemas.openxmlformats.org/officeDocument/2006/relationships/slide" Target="slides/slide71.xml" /><Relationship Id="rId75" Type="http://schemas.openxmlformats.org/officeDocument/2006/relationships/slide" Target="slides/slide72.xml" /><Relationship Id="rId76" Type="http://schemas.openxmlformats.org/officeDocument/2006/relationships/slide" Target="slides/slide73.xml" /><Relationship Id="rId77" Type="http://schemas.openxmlformats.org/officeDocument/2006/relationships/slide" Target="slides/slide74.xml" /><Relationship Id="rId78" Type="http://schemas.openxmlformats.org/officeDocument/2006/relationships/slide" Target="slides/slide75.xml" /><Relationship Id="rId79" Type="http://schemas.openxmlformats.org/officeDocument/2006/relationships/slide" Target="slides/slide76.xml" /><Relationship Id="rId8" Type="http://schemas.openxmlformats.org/officeDocument/2006/relationships/slide" Target="slides/slide5.xml" /><Relationship Id="rId80" Type="http://schemas.openxmlformats.org/officeDocument/2006/relationships/tags" Target="tags/tag1.xml" /><Relationship Id="rId81" Type="http://schemas.openxmlformats.org/officeDocument/2006/relationships/presProps" Target="presProps.xml" /><Relationship Id="rId82" Type="http://schemas.openxmlformats.org/officeDocument/2006/relationships/viewProps" Target="viewProps.xml" /><Relationship Id="rId83" Type="http://schemas.openxmlformats.org/officeDocument/2006/relationships/theme" Target="theme/theme1.xml" /><Relationship Id="rId84" Type="http://schemas.openxmlformats.org/officeDocument/2006/relationships/tableStyles" Target="tableStyles.xml" /><Relationship Id="rId9" Type="http://schemas.openxmlformats.org/officeDocument/2006/relationships/slide" Target="slides/slide6.xml" /></Relationships>
</file>

<file path=ppt/diagrams/_rels/data1.xml.rels>&#65279;<?xml version="1.0" encoding="utf-8" standalone="yes"?><Relationships xmlns="http://schemas.openxmlformats.org/package/2006/relationships"><Relationship Id="rId1" Type="http://schemas.openxmlformats.org/officeDocument/2006/relationships/image" Target="../media/image2.jpeg" /></Relationships>
</file>

<file path=ppt/diagrams/_rels/drawing1.xml.rels>&#65279;<?xml version="1.0" encoding="utf-8" standalone="yes"?><Relationships xmlns="http://schemas.openxmlformats.org/package/2006/relationships"><Relationship Id="rId1" Type="http://schemas.openxmlformats.org/officeDocument/2006/relationships/image" Target="../media/image2.jpeg" /></Relationships>
</file>

<file path=ppt/diagrams/colors1.xml><?xml version="1.0" encoding="utf-8"?>
<dgm:colorsDef xmlns:a="http://schemas.openxmlformats.org/drawingml/2006/main" xmlns:dgm="http://schemas.openxmlformats.org/drawingml/2006/diagram"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0DB0903A-7272-4228-BE7F-1BBEE95AC7E5}" type="doc">
      <dgm:prSet loTypeId="urn:microsoft.com/office/officeart/2005/8/layout/hierarchy1" loCatId="hierarchy" qsTypeId="urn:microsoft.com/office/officeart/2005/8/quickstyle/simple4" qsCatId="simple" csTypeId="urn:microsoft.com/office/officeart/2005/8/colors/accent6_2" csCatId="accent6"/>
      <dgm:spPr/>
      <dgm:t>
        <a:bodyPr/>
        <a:lstStyle/>
        <a:p>
          <a:endParaRPr lang="en-US"/>
        </a:p>
      </dgm:t>
    </dgm:pt>
    <dgm:pt modelId="{08A961C9-0F51-4D69-9F2F-B2102EF35088}" type="parTrans" cxnId="{A0AEFD73-49D2-4FF2-9AA4-ECA1CEBF01F7}">
      <dgm:prSet/>
      <dgm:spPr/>
      <dgm:t>
        <a:bodyPr/>
        <a:lstStyle/>
        <a:p>
          <a:endParaRPr lang="en-US"/>
        </a:p>
      </dgm:t>
    </dgm:pt>
    <dgm:pt modelId="{F87A30E8-882F-4CB6-B814-7DB800ACCF0D}">
      <dgm:prSet/>
      <dgm:spPr>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dgm:spPr>
      <dgm:t>
        <a:bodyPr/>
        <a:lstStyle/>
        <a:p>
          <a:r>
            <a:rPr lang="tr-TR" baseline="0"/>
            <a:t>Gaussian naive bayes</a:t>
          </a:r>
          <a:endParaRPr lang="en-US"/>
        </a:p>
      </dgm:t>
    </dgm:pt>
    <dgm:pt modelId="{899B02A3-726F-4993-97F0-9492A68AAA3E}" type="sibTrans" cxnId="{A0AEFD73-49D2-4FF2-9AA4-ECA1CEBF01F7}">
      <dgm:prSet/>
      <dgm:spPr/>
      <dgm:t>
        <a:bodyPr/>
        <a:lstStyle/>
        <a:p>
          <a:endParaRPr lang="en-US"/>
        </a:p>
      </dgm:t>
    </dgm:pt>
    <dgm:pt modelId="{8A6169D5-00F0-43DC-96A3-44DBE4518713}" type="parTrans" cxnId="{9EB63CD5-7D99-44EC-A6BF-AC21B7F0C56D}">
      <dgm:prSet/>
      <dgm:spPr/>
      <dgm:t>
        <a:bodyPr/>
        <a:lstStyle/>
        <a:p>
          <a:endParaRPr lang="en-US"/>
        </a:p>
      </dgm:t>
    </dgm:pt>
    <dgm:pt modelId="{BFB9B3C5-0395-42B5-B761-A2C365F3A7E4}">
      <dgm:prSet/>
      <dgm:spPr>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dgm:spPr>
      <dgm:t>
        <a:bodyPr/>
        <a:lstStyle/>
        <a:p>
          <a:r>
            <a:rPr lang="tr-TR" baseline="0"/>
            <a:t>Multinomial naive bayes</a:t>
          </a:r>
          <a:endParaRPr lang="en-US"/>
        </a:p>
      </dgm:t>
    </dgm:pt>
    <dgm:pt modelId="{64AA9B0A-8F62-45CF-AF1A-34CA5F9E7F3D}" type="sibTrans" cxnId="{9EB63CD5-7D99-44EC-A6BF-AC21B7F0C56D}">
      <dgm:prSet/>
      <dgm:spPr/>
      <dgm:t>
        <a:bodyPr/>
        <a:lstStyle/>
        <a:p>
          <a:endParaRPr lang="en-US"/>
        </a:p>
      </dgm:t>
    </dgm:pt>
    <dgm:pt modelId="{D5421E3F-FD87-46C3-8C94-33BE810AA841}" type="parTrans" cxnId="{FE8E39F8-F5C4-4923-A63E-7CD94B2CF91F}">
      <dgm:prSet/>
      <dgm:spPr/>
      <dgm:t>
        <a:bodyPr/>
        <a:lstStyle/>
        <a:p>
          <a:endParaRPr lang="en-US"/>
        </a:p>
      </dgm:t>
    </dgm:pt>
    <dgm:pt modelId="{D750B556-C5DC-4A87-B7D5-A2C7545A6CBC}">
      <dgm:prSet/>
      <dgm:spPr>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dgm:spPr>
      <dgm:t>
        <a:bodyPr/>
        <a:lstStyle/>
        <a:p>
          <a:r>
            <a:rPr lang="tr-TR" baseline="0"/>
            <a:t>Bernoulli naive bayes</a:t>
          </a:r>
          <a:endParaRPr lang="en-US"/>
        </a:p>
      </dgm:t>
    </dgm:pt>
    <dgm:pt modelId="{A2BB45F7-974F-4D05-85FE-DE9935D7F3F8}" type="sibTrans" cxnId="{FE8E39F8-F5C4-4923-A63E-7CD94B2CF91F}">
      <dgm:prSet/>
      <dgm:spPr/>
      <dgm:t>
        <a:bodyPr/>
        <a:lstStyle/>
        <a:p>
          <a:endParaRPr lang="en-US"/>
        </a:p>
      </dgm:t>
    </dgm:pt>
    <dgm:pt modelId="{F20AC3DD-A961-422D-A456-0268C085598E}" type="parTrans" cxnId="{0339AD7C-138B-4418-B20F-054DAED4E3FD}">
      <dgm:prSet/>
      <dgm:spPr/>
      <dgm:t>
        <a:bodyPr/>
        <a:lstStyle/>
        <a:p>
          <a:endParaRPr lang="en-US"/>
        </a:p>
      </dgm:t>
    </dgm:pt>
    <dgm:pt modelId="{723E87DD-46CA-4BD5-8B6D-9461341D5700}">
      <dgm:prSet/>
      <dgm:spPr>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dgm:spPr>
      <dgm:t>
        <a:bodyPr/>
        <a:lstStyle/>
        <a:p>
          <a:r>
            <a:rPr lang="tr-TR" baseline="0"/>
            <a:t>Complement naive bayes</a:t>
          </a:r>
          <a:endParaRPr lang="en-US"/>
        </a:p>
      </dgm:t>
    </dgm:pt>
    <dgm:pt modelId="{10034CF1-3FE7-4D0C-ABD5-DDB29C327060}" type="sibTrans" cxnId="{0339AD7C-138B-4418-B20F-054DAED4E3FD}">
      <dgm:prSet/>
      <dgm:spPr/>
      <dgm:t>
        <a:bodyPr/>
        <a:lstStyle/>
        <a:p>
          <a:endParaRPr lang="en-US"/>
        </a:p>
      </dgm:t>
    </dgm:pt>
    <dgm:pt modelId="{D6820732-029A-49F4-9842-0E2C650EC362}" type="pres">
      <dgm:prSet presAssocID="{0DB0903A-7272-4228-BE7F-1BBEE95AC7E5}" presName="hierChild1">
        <dgm:presLayoutVars>
          <dgm:chPref val="1"/>
          <dgm:dir/>
          <dgm:animOne val="branch"/>
          <dgm:animLvl val="lvl"/>
          <dgm:resizeHandles/>
        </dgm:presLayoutVars>
      </dgm:prSet>
      <dgm:spPr/>
      <dgm:t>
        <a:bodyPr/>
        <a:lstStyle/>
        <a:p/>
      </dgm:t>
    </dgm:pt>
    <dgm:pt modelId="{35DFDA90-219F-472B-AA8F-52321D0FF99E}" type="pres">
      <dgm:prSet presAssocID="{F87A30E8-882F-4CB6-B814-7DB800ACCF0D}" presName="hierRoot1"/>
      <dgm:spPr/>
      <dgm:t>
        <a:bodyPr/>
        <a:lstStyle/>
        <a:p/>
      </dgm:t>
    </dgm:pt>
    <dgm:pt modelId="{9CA8E20B-791A-4F5C-9A5F-C32B4A3FA938}" type="pres">
      <dgm:prSet presAssocID="{F87A30E8-882F-4CB6-B814-7DB800ACCF0D}" presName="composite"/>
      <dgm:spPr/>
      <dgm:t>
        <a:bodyPr/>
        <a:lstStyle/>
        <a:p/>
      </dgm:t>
    </dgm:pt>
    <dgm:pt modelId="{1E09DCDB-1B54-4117-93AC-3A136D89FB69}" type="pres">
      <dgm:prSet presAssocID="{F87A30E8-882F-4CB6-B814-7DB800ACCF0D}" presName="background" presStyleLbl="node0" presStyleCnt="4"/>
      <dgm:spPr>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dgm:spPr>
      <dgm:t>
        <a:bodyPr/>
        <a:lstStyle/>
        <a:p/>
      </dgm:t>
    </dgm:pt>
    <dgm:pt modelId="{044367BE-835B-4B0E-A318-344ADCB786F1}" type="pres">
      <dgm:prSet presAssocID="{F87A30E8-882F-4CB6-B814-7DB800ACCF0D}" presName="text" presStyleLbl="fgAcc0" presStyleCnt="4">
        <dgm:presLayoutVars>
          <dgm:chPref val="3"/>
        </dgm:presLayoutVars>
      </dgm:prSet>
      <dgm:spPr/>
      <dgm:t>
        <a:bodyPr/>
        <a:lstStyle/>
        <a:p/>
      </dgm:t>
    </dgm:pt>
    <dgm:pt modelId="{3CE4A6D4-0A66-476B-AF06-CC66732E4ADE}" type="pres">
      <dgm:prSet presAssocID="{F87A30E8-882F-4CB6-B814-7DB800ACCF0D}" presName="hierChild2"/>
      <dgm:spPr/>
      <dgm:t>
        <a:bodyPr/>
        <a:lstStyle/>
        <a:p/>
      </dgm:t>
    </dgm:pt>
    <dgm:pt modelId="{4A3DBCB8-6F11-4248-8F36-5F3F550E04BC}" type="pres">
      <dgm:prSet presAssocID="{BFB9B3C5-0395-42B5-B761-A2C365F3A7E4}" presName="hierRoot1"/>
      <dgm:spPr/>
      <dgm:t>
        <a:bodyPr/>
        <a:lstStyle/>
        <a:p/>
      </dgm:t>
    </dgm:pt>
    <dgm:pt modelId="{5EBD25BF-EBCC-4BE0-8FD6-571FCD990454}" type="pres">
      <dgm:prSet presAssocID="{BFB9B3C5-0395-42B5-B761-A2C365F3A7E4}" presName="composite"/>
      <dgm:spPr/>
      <dgm:t>
        <a:bodyPr/>
        <a:lstStyle/>
        <a:p/>
      </dgm:t>
    </dgm:pt>
    <dgm:pt modelId="{22FCD13C-46AF-4460-854A-4FA5B16E80B2}" type="pres">
      <dgm:prSet presAssocID="{BFB9B3C5-0395-42B5-B761-A2C365F3A7E4}" presName="background" presStyleLbl="node0" presStyleIdx="1" presStyleCnt="4"/>
      <dgm:spPr>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dgm:spPr>
      <dgm:t>
        <a:bodyPr/>
        <a:lstStyle/>
        <a:p/>
      </dgm:t>
    </dgm:pt>
    <dgm:pt modelId="{44A4640A-BFBB-47E9-B859-9670C9DA9461}" type="pres">
      <dgm:prSet presAssocID="{BFB9B3C5-0395-42B5-B761-A2C365F3A7E4}" presName="text" presStyleLbl="fgAcc0" presStyleIdx="1" presStyleCnt="4">
        <dgm:presLayoutVars>
          <dgm:chPref val="3"/>
        </dgm:presLayoutVars>
      </dgm:prSet>
      <dgm:spPr/>
      <dgm:t>
        <a:bodyPr/>
        <a:lstStyle/>
        <a:p/>
      </dgm:t>
    </dgm:pt>
    <dgm:pt modelId="{2C50CAA4-304A-4648-B946-C3610C3062F6}" type="pres">
      <dgm:prSet presAssocID="{BFB9B3C5-0395-42B5-B761-A2C365F3A7E4}" presName="hierChild2"/>
      <dgm:spPr/>
      <dgm:t>
        <a:bodyPr/>
        <a:lstStyle/>
        <a:p/>
      </dgm:t>
    </dgm:pt>
    <dgm:pt modelId="{1C77F41F-00FA-4A6D-B77A-49262AE68025}" type="pres">
      <dgm:prSet presAssocID="{D750B556-C5DC-4A87-B7D5-A2C7545A6CBC}" presName="hierRoot1"/>
      <dgm:spPr/>
      <dgm:t>
        <a:bodyPr/>
        <a:lstStyle/>
        <a:p/>
      </dgm:t>
    </dgm:pt>
    <dgm:pt modelId="{C80FCB34-31E8-4508-BD18-0BCA53C57BE6}" type="pres">
      <dgm:prSet presAssocID="{D750B556-C5DC-4A87-B7D5-A2C7545A6CBC}" presName="composite"/>
      <dgm:spPr/>
      <dgm:t>
        <a:bodyPr/>
        <a:lstStyle/>
        <a:p/>
      </dgm:t>
    </dgm:pt>
    <dgm:pt modelId="{2FD224E2-E77F-4823-9297-164A8F6E8CF9}" type="pres">
      <dgm:prSet presAssocID="{D750B556-C5DC-4A87-B7D5-A2C7545A6CBC}" presName="background" presStyleLbl="node0" presStyleIdx="2" presStyleCnt="4"/>
      <dgm:spPr>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dgm:spPr>
      <dgm:t>
        <a:bodyPr/>
        <a:lstStyle/>
        <a:p/>
      </dgm:t>
    </dgm:pt>
    <dgm:pt modelId="{FCE8CC6D-8611-4F9B-AEDF-6B68A4860C15}" type="pres">
      <dgm:prSet presAssocID="{D750B556-C5DC-4A87-B7D5-A2C7545A6CBC}" presName="text" presStyleLbl="fgAcc0" presStyleIdx="2" presStyleCnt="4">
        <dgm:presLayoutVars>
          <dgm:chPref val="3"/>
        </dgm:presLayoutVars>
      </dgm:prSet>
      <dgm:spPr/>
      <dgm:t>
        <a:bodyPr/>
        <a:lstStyle/>
        <a:p/>
      </dgm:t>
    </dgm:pt>
    <dgm:pt modelId="{8F903658-260C-44E7-8A4C-D0E42BEA9D8F}" type="pres">
      <dgm:prSet presAssocID="{D750B556-C5DC-4A87-B7D5-A2C7545A6CBC}" presName="hierChild2"/>
      <dgm:spPr/>
      <dgm:t>
        <a:bodyPr/>
        <a:lstStyle/>
        <a:p/>
      </dgm:t>
    </dgm:pt>
    <dgm:pt modelId="{0F8A3576-7A69-4FC0-B47E-F16BB21D4459}" type="pres">
      <dgm:prSet presAssocID="{723E87DD-46CA-4BD5-8B6D-9461341D5700}" presName="hierRoot1"/>
      <dgm:spPr/>
      <dgm:t>
        <a:bodyPr/>
        <a:lstStyle/>
        <a:p/>
      </dgm:t>
    </dgm:pt>
    <dgm:pt modelId="{86818CF7-3127-4231-8721-58C1FAF9C3ED}" type="pres">
      <dgm:prSet presAssocID="{723E87DD-46CA-4BD5-8B6D-9461341D5700}" presName="composite"/>
      <dgm:spPr/>
      <dgm:t>
        <a:bodyPr/>
        <a:lstStyle/>
        <a:p/>
      </dgm:t>
    </dgm:pt>
    <dgm:pt modelId="{7B9AD37A-74AF-4F3B-8D88-103741EE2055}" type="pres">
      <dgm:prSet presAssocID="{723E87DD-46CA-4BD5-8B6D-9461341D5700}" presName="background" presStyleLbl="node0" presStyleIdx="3" presStyleCnt="4"/>
      <dgm:spPr>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dgm:spPr>
      <dgm:t>
        <a:bodyPr/>
        <a:lstStyle/>
        <a:p/>
      </dgm:t>
    </dgm:pt>
    <dgm:pt modelId="{9DEBA46C-0AEC-4744-8F85-6D63D9E1C0E1}" type="pres">
      <dgm:prSet presAssocID="{723E87DD-46CA-4BD5-8B6D-9461341D5700}" presName="text" presStyleLbl="fgAcc0" presStyleIdx="3" presStyleCnt="4">
        <dgm:presLayoutVars>
          <dgm:chPref val="3"/>
        </dgm:presLayoutVars>
      </dgm:prSet>
      <dgm:spPr/>
      <dgm:t>
        <a:bodyPr/>
        <a:lstStyle/>
        <a:p/>
      </dgm:t>
    </dgm:pt>
    <dgm:pt modelId="{62421D51-00EF-4996-B002-9CE512F5B601}" type="pres">
      <dgm:prSet presAssocID="{723E87DD-46CA-4BD5-8B6D-9461341D5700}" presName="hierChild2"/>
      <dgm:spPr/>
      <dgm:t>
        <a:bodyPr/>
        <a:lstStyle/>
        <a:p/>
      </dgm:t>
    </dgm:pt>
  </dgm:ptLst>
  <dgm:cxnLst>
    <dgm:cxn modelId="{A0AEFD73-49D2-4FF2-9AA4-ECA1CEBF01F7}" srcId="{0DB0903A-7272-4228-BE7F-1BBEE95AC7E5}" destId="{F87A30E8-882F-4CB6-B814-7DB800ACCF0D}" srcOrd="0" destOrd="0" parTransId="{08A961C9-0F51-4D69-9F2F-B2102EF35088}" sibTransId="{899B02A3-726F-4993-97F0-9492A68AAA3E}"/>
    <dgm:cxn modelId="{9EB63CD5-7D99-44EC-A6BF-AC21B7F0C56D}" srcId="{0DB0903A-7272-4228-BE7F-1BBEE95AC7E5}" destId="{BFB9B3C5-0395-42B5-B761-A2C365F3A7E4}" srcOrd="1" destOrd="0" parTransId="{8A6169D5-00F0-43DC-96A3-44DBE4518713}" sibTransId="{64AA9B0A-8F62-45CF-AF1A-34CA5F9E7F3D}"/>
    <dgm:cxn modelId="{FE8E39F8-F5C4-4923-A63E-7CD94B2CF91F}" srcId="{0DB0903A-7272-4228-BE7F-1BBEE95AC7E5}" destId="{D750B556-C5DC-4A87-B7D5-A2C7545A6CBC}" srcOrd="2" destOrd="0" parTransId="{D5421E3F-FD87-46C3-8C94-33BE810AA841}" sibTransId="{A2BB45F7-974F-4D05-85FE-DE9935D7F3F8}"/>
    <dgm:cxn modelId="{0339AD7C-138B-4418-B20F-054DAED4E3FD}" srcId="{0DB0903A-7272-4228-BE7F-1BBEE95AC7E5}" destId="{723E87DD-46CA-4BD5-8B6D-9461341D5700}" srcOrd="3" destOrd="0" parTransId="{F20AC3DD-A961-422D-A456-0268C085598E}" sibTransId="{10034CF1-3FE7-4D0C-ABD5-DDB29C327060}"/>
    <dgm:cxn modelId="{A4CF0577-D3BD-471A-B90C-E70285120391}" type="presOf" srcId="{0DB0903A-7272-4228-BE7F-1BBEE95AC7E5}" destId="{D6820732-029A-49F4-9842-0E2C650EC362}" srcOrd="0" destOrd="0" presId="urn:microsoft.com/office/officeart/2005/8/layout/hierarchy1"/>
    <dgm:cxn modelId="{01E86B05-F87A-48CF-9513-A0EE7CB1C0B3}" type="presParOf" srcId="{D6820732-029A-49F4-9842-0E2C650EC362}" destId="{35DFDA90-219F-472B-AA8F-52321D0FF99E}" srcOrd="0" destOrd="0" presId="urn:microsoft.com/office/officeart/2005/8/layout/hierarchy1"/>
    <dgm:cxn modelId="{6580ECBB-E2B5-4EF1-ACEE-0B61B663E66F}" type="presParOf" srcId="{35DFDA90-219F-472B-AA8F-52321D0FF99E}" destId="{9CA8E20B-791A-4F5C-9A5F-C32B4A3FA938}" srcOrd="0" destOrd="0" presId="urn:microsoft.com/office/officeart/2005/8/layout/hierarchy1"/>
    <dgm:cxn modelId="{0F6CDD26-D646-4F7A-BC3F-2185ABE2AC7B}" type="presParOf" srcId="{9CA8E20B-791A-4F5C-9A5F-C32B4A3FA938}" destId="{1E09DCDB-1B54-4117-93AC-3A136D89FB69}" srcOrd="0" destOrd="0" presId="urn:microsoft.com/office/officeart/2005/8/layout/hierarchy1"/>
    <dgm:cxn modelId="{8E9085FF-E905-4584-A178-5BE3EE839A07}" type="presParOf" srcId="{9CA8E20B-791A-4F5C-9A5F-C32B4A3FA938}" destId="{044367BE-835B-4B0E-A318-344ADCB786F1}" srcOrd="1" destOrd="0" presId="urn:microsoft.com/office/officeart/2005/8/layout/hierarchy1"/>
    <dgm:cxn modelId="{57A4E974-DACB-4643-A818-F16D424DAE5A}" type="presOf" srcId="{F87A30E8-882F-4CB6-B814-7DB800ACCF0D}" destId="{044367BE-835B-4B0E-A318-344ADCB786F1}" srcOrd="0" destOrd="0" presId="urn:microsoft.com/office/officeart/2005/8/layout/hierarchy1"/>
    <dgm:cxn modelId="{119C2553-402D-45FD-A494-EEBDFEA8F38F}" type="presParOf" srcId="{35DFDA90-219F-472B-AA8F-52321D0FF99E}" destId="{3CE4A6D4-0A66-476B-AF06-CC66732E4ADE}" srcOrd="1" destOrd="0" presId="urn:microsoft.com/office/officeart/2005/8/layout/hierarchy1"/>
    <dgm:cxn modelId="{11052632-4940-4DBA-BB18-EB2EB4C3038B}" type="presParOf" srcId="{D6820732-029A-49F4-9842-0E2C650EC362}" destId="{4A3DBCB8-6F11-4248-8F36-5F3F550E04BC}" srcOrd="1" destOrd="0" presId="urn:microsoft.com/office/officeart/2005/8/layout/hierarchy1"/>
    <dgm:cxn modelId="{6EEF8D1D-3E27-4127-80B5-FE0D525BD010}" type="presParOf" srcId="{4A3DBCB8-6F11-4248-8F36-5F3F550E04BC}" destId="{5EBD25BF-EBCC-4BE0-8FD6-571FCD990454}" srcOrd="0" destOrd="0" presId="urn:microsoft.com/office/officeart/2005/8/layout/hierarchy1"/>
    <dgm:cxn modelId="{BA06AE0E-49C7-49A8-B458-7789A44890A9}" type="presParOf" srcId="{5EBD25BF-EBCC-4BE0-8FD6-571FCD990454}" destId="{22FCD13C-46AF-4460-854A-4FA5B16E80B2}" srcOrd="0" destOrd="0" presId="urn:microsoft.com/office/officeart/2005/8/layout/hierarchy1"/>
    <dgm:cxn modelId="{DD4AB5BB-C1A1-4617-953C-8F7017B999A6}" type="presParOf" srcId="{5EBD25BF-EBCC-4BE0-8FD6-571FCD990454}" destId="{44A4640A-BFBB-47E9-B859-9670C9DA9461}" srcOrd="1" destOrd="0" presId="urn:microsoft.com/office/officeart/2005/8/layout/hierarchy1"/>
    <dgm:cxn modelId="{73360339-8AAD-402F-8580-C0440A8D5A5F}" type="presOf" srcId="{BFB9B3C5-0395-42B5-B761-A2C365F3A7E4}" destId="{44A4640A-BFBB-47E9-B859-9670C9DA9461}" srcOrd="0" destOrd="0" presId="urn:microsoft.com/office/officeart/2005/8/layout/hierarchy1"/>
    <dgm:cxn modelId="{24959440-158C-4407-90ED-04381AE1D618}" type="presParOf" srcId="{4A3DBCB8-6F11-4248-8F36-5F3F550E04BC}" destId="{2C50CAA4-304A-4648-B946-C3610C3062F6}" srcOrd="1" destOrd="0" presId="urn:microsoft.com/office/officeart/2005/8/layout/hierarchy1"/>
    <dgm:cxn modelId="{C65B05E9-F57C-4BFA-939E-CE2E98480DA6}" type="presParOf" srcId="{D6820732-029A-49F4-9842-0E2C650EC362}" destId="{1C77F41F-00FA-4A6D-B77A-49262AE68025}" srcOrd="2" destOrd="0" presId="urn:microsoft.com/office/officeart/2005/8/layout/hierarchy1"/>
    <dgm:cxn modelId="{D37A8BE5-A60F-4414-B9F0-F1F299380993}" type="presParOf" srcId="{1C77F41F-00FA-4A6D-B77A-49262AE68025}" destId="{C80FCB34-31E8-4508-BD18-0BCA53C57BE6}" srcOrd="0" destOrd="0" presId="urn:microsoft.com/office/officeart/2005/8/layout/hierarchy1"/>
    <dgm:cxn modelId="{FA45A6C0-4D14-44DC-8122-50D625117D5D}" type="presParOf" srcId="{C80FCB34-31E8-4508-BD18-0BCA53C57BE6}" destId="{2FD224E2-E77F-4823-9297-164A8F6E8CF9}" srcOrd="0" destOrd="0" presId="urn:microsoft.com/office/officeart/2005/8/layout/hierarchy1"/>
    <dgm:cxn modelId="{C8B0E029-4AD0-4A28-8BF6-07B5D7070997}" type="presParOf" srcId="{C80FCB34-31E8-4508-BD18-0BCA53C57BE6}" destId="{FCE8CC6D-8611-4F9B-AEDF-6B68A4860C15}" srcOrd="1" destOrd="0" presId="urn:microsoft.com/office/officeart/2005/8/layout/hierarchy1"/>
    <dgm:cxn modelId="{F96A7384-9C2A-4F93-B7D5-4C69BC77EC6C}" type="presOf" srcId="{D750B556-C5DC-4A87-B7D5-A2C7545A6CBC}" destId="{FCE8CC6D-8611-4F9B-AEDF-6B68A4860C15}" srcOrd="0" destOrd="0" presId="urn:microsoft.com/office/officeart/2005/8/layout/hierarchy1"/>
    <dgm:cxn modelId="{2097CF2E-EDA2-460B-9F42-B80AF3677BEF}" type="presParOf" srcId="{1C77F41F-00FA-4A6D-B77A-49262AE68025}" destId="{8F903658-260C-44E7-8A4C-D0E42BEA9D8F}" srcOrd="1" destOrd="0" presId="urn:microsoft.com/office/officeart/2005/8/layout/hierarchy1"/>
    <dgm:cxn modelId="{D4A60DED-7E96-426A-B182-17F2269465C1}" type="presParOf" srcId="{D6820732-029A-49F4-9842-0E2C650EC362}" destId="{0F8A3576-7A69-4FC0-B47E-F16BB21D4459}" srcOrd="3" destOrd="0" presId="urn:microsoft.com/office/officeart/2005/8/layout/hierarchy1"/>
    <dgm:cxn modelId="{DB09D4A7-69A2-40AB-9FD5-69E2ACE2B74E}" type="presParOf" srcId="{0F8A3576-7A69-4FC0-B47E-F16BB21D4459}" destId="{86818CF7-3127-4231-8721-58C1FAF9C3ED}" srcOrd="0" destOrd="0" presId="urn:microsoft.com/office/officeart/2005/8/layout/hierarchy1"/>
    <dgm:cxn modelId="{087DFBCD-B20F-4CCB-A1A4-954FF9B22B88}" type="presParOf" srcId="{86818CF7-3127-4231-8721-58C1FAF9C3ED}" destId="{7B9AD37A-74AF-4F3B-8D88-103741EE2055}" srcOrd="0" destOrd="0" presId="urn:microsoft.com/office/officeart/2005/8/layout/hierarchy1"/>
    <dgm:cxn modelId="{9F941219-D349-4490-BBC8-BE9D883ED51C}" type="presParOf" srcId="{86818CF7-3127-4231-8721-58C1FAF9C3ED}" destId="{9DEBA46C-0AEC-4744-8F85-6D63D9E1C0E1}" srcOrd="1" destOrd="0" presId="urn:microsoft.com/office/officeart/2005/8/layout/hierarchy1"/>
    <dgm:cxn modelId="{2C883F10-7BBC-442C-B0D9-1617A0D5938D}" type="presOf" srcId="{723E87DD-46CA-4BD5-8B6D-9461341D5700}" destId="{9DEBA46C-0AEC-4744-8F85-6D63D9E1C0E1}" srcOrd="0" destOrd="0" presId="urn:microsoft.com/office/officeart/2005/8/layout/hierarchy1"/>
    <dgm:cxn modelId="{73B8EEEF-7B78-4CBD-A580-DB2A239DB4BE}" type="presParOf" srcId="{0F8A3576-7A69-4FC0-B47E-F16BB21D4459}" destId="{62421D51-00EF-4996-B002-9CE512F5B601}" srcOrd="1" destOrd="0" presId="urn:microsoft.com/office/officeart/2005/8/layout/hierarchy1"/>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rawing1.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p14="http://schemas.microsoft.com/office/powerpoint/2010/main" xmlns:dsp="http://schemas.microsoft.com/office/drawing/2008/diagram">
  <dsp:spTree>
    <dsp:nvGrpSpPr>
      <dsp:cNvPr id="14" name=""/>
      <dsp:cNvGrpSpPr/>
    </dsp:nvGrpSpPr>
    <dsp:grpSpPr/>
    <dsp:sp modelId="{1E09DCDB-1B54-4117-93AC-3A136D89FB69}">
      <dsp:nvSpPr>
        <dsp:cNvPr id="15" name=""/>
        <dsp:cNvSpPr/>
      </dsp:nvSpPr>
      <dsp:spPr>
        <a:xfrm>
          <a:off x="3162" y="1118213"/>
          <a:ext cx="2257762" cy="1433679"/>
        </a:xfrm>
        <a:prstGeom prst="roundRect">
          <a:avLst>
            <a:gd name="adj" fmla="val 10000"/>
          </a:avLst>
        </a:prstGeom>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a:lstStyle/>
        <a:p/>
      </dsp:txBody>
    </dsp:sp>
    <dsp:sp modelId="{044367BE-835B-4B0E-A318-344ADCB786F1}">
      <dsp:nvSpPr>
        <dsp:cNvPr id="16" name=""/>
        <dsp:cNvSpPr/>
      </dsp:nvSpPr>
      <dsp:spPr>
        <a:xfrm>
          <a:off x="254024" y="1356532"/>
          <a:ext cx="2257762" cy="1433679"/>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tr-TR" sz="2900" kern="1200" baseline="0"/>
            <a:t>Gaussian naive bayes</a:t>
          </a:r>
          <a:endParaRPr lang="en-US" sz="2900" kern="1200"/>
        </a:p>
      </dsp:txBody>
      <dsp:txXfrm>
        <a:off x="296015" y="1398523"/>
        <a:ext cx="2173780" cy="1349697"/>
      </dsp:txXfrm>
    </dsp:sp>
    <dsp:sp modelId="{22FCD13C-46AF-4460-854A-4FA5B16E80B2}">
      <dsp:nvSpPr>
        <dsp:cNvPr id="17" name=""/>
        <dsp:cNvSpPr/>
      </dsp:nvSpPr>
      <dsp:spPr>
        <a:xfrm>
          <a:off x="2762649" y="1118213"/>
          <a:ext cx="2257762" cy="1433679"/>
        </a:xfrm>
        <a:prstGeom prst="roundRect">
          <a:avLst>
            <a:gd name="adj" fmla="val 10000"/>
          </a:avLst>
        </a:prstGeom>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a:lstStyle/>
        <a:p/>
      </dsp:txBody>
    </dsp:sp>
    <dsp:sp modelId="{44A4640A-BFBB-47E9-B859-9670C9DA9461}">
      <dsp:nvSpPr>
        <dsp:cNvPr id="18" name=""/>
        <dsp:cNvSpPr/>
      </dsp:nvSpPr>
      <dsp:spPr>
        <a:xfrm>
          <a:off x="3013512" y="1356532"/>
          <a:ext cx="2257762" cy="1433679"/>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tr-TR" sz="2900" kern="1200" baseline="0"/>
            <a:t>Multinomial naive bayes</a:t>
          </a:r>
          <a:endParaRPr lang="en-US" sz="2900" kern="1200"/>
        </a:p>
      </dsp:txBody>
      <dsp:txXfrm>
        <a:off x="3055503" y="1398523"/>
        <a:ext cx="2173780" cy="1349697"/>
      </dsp:txXfrm>
    </dsp:sp>
    <dsp:sp modelId="{2FD224E2-E77F-4823-9297-164A8F6E8CF9}">
      <dsp:nvSpPr>
        <dsp:cNvPr id="19" name=""/>
        <dsp:cNvSpPr/>
      </dsp:nvSpPr>
      <dsp:spPr>
        <a:xfrm>
          <a:off x="5522137" y="1118213"/>
          <a:ext cx="2257762" cy="1433679"/>
        </a:xfrm>
        <a:prstGeom prst="roundRect">
          <a:avLst>
            <a:gd name="adj" fmla="val 10000"/>
          </a:avLst>
        </a:prstGeom>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a:lstStyle/>
        <a:p/>
      </dsp:txBody>
    </dsp:sp>
    <dsp:sp modelId="{FCE8CC6D-8611-4F9B-AEDF-6B68A4860C15}">
      <dsp:nvSpPr>
        <dsp:cNvPr id="20" name=""/>
        <dsp:cNvSpPr/>
      </dsp:nvSpPr>
      <dsp:spPr>
        <a:xfrm>
          <a:off x="5773000" y="1356532"/>
          <a:ext cx="2257762" cy="1433679"/>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tr-TR" sz="2900" kern="1200" baseline="0"/>
            <a:t>Bernoulli naive bayes</a:t>
          </a:r>
          <a:endParaRPr lang="en-US" sz="2900" kern="1200"/>
        </a:p>
      </dsp:txBody>
      <dsp:txXfrm>
        <a:off x="5814991" y="1398523"/>
        <a:ext cx="2173780" cy="1349697"/>
      </dsp:txXfrm>
    </dsp:sp>
    <dsp:sp modelId="{7B9AD37A-74AF-4F3B-8D88-103741EE2055}">
      <dsp:nvSpPr>
        <dsp:cNvPr id="21" name=""/>
        <dsp:cNvSpPr/>
      </dsp:nvSpPr>
      <dsp:spPr>
        <a:xfrm>
          <a:off x="8281625" y="1118213"/>
          <a:ext cx="2257762" cy="1433679"/>
        </a:xfrm>
        <a:prstGeom prst="roundRect">
          <a:avLst>
            <a:gd name="adj" fmla="val 10000"/>
          </a:avLst>
        </a:prstGeom>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a:lstStyle/>
        <a:p/>
      </dsp:txBody>
    </dsp:sp>
    <dsp:sp modelId="{9DEBA46C-0AEC-4744-8F85-6D63D9E1C0E1}">
      <dsp:nvSpPr>
        <dsp:cNvPr id="22" name=""/>
        <dsp:cNvSpPr/>
      </dsp:nvSpPr>
      <dsp:spPr>
        <a:xfrm>
          <a:off x="8532488" y="1356532"/>
          <a:ext cx="2257762" cy="1433679"/>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tr-TR" sz="2900" kern="1200" baseline="0"/>
            <a:t>Complement naive bayes</a:t>
          </a:r>
          <a:endParaRPr lang="en-US" sz="2900" kern="1200"/>
        </a:p>
      </dsp:txBody>
      <dsp:txXfrm>
        <a:off x="8574479" y="1398523"/>
        <a:ext cx="2173780" cy="1349697"/>
      </dsp:txXfrm>
    </dsp:sp>
  </dsp:spTree>
</dsp:drawing>
</file>

<file path=ppt/diagrams/layout1.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r:blip="">
            <dgm:adjLst/>
          </dgm:shape>
          <dgm:presOf/>
          <dgm:constrLst>
            <dgm:constr type="bendDist" for="des" ptType="parTrans" refType="sp" fact="0.5"/>
          </dgm:constrLst>
          <dgm:ruleLst/>
          <dgm:layoutNode name="composite">
            <dgm:alg type="composite"/>
            <dgm:shape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type="roundRect" r:blip="">
                <dgm:adjLst>
                  <dgm:adj idx="1" val="0.1"/>
                </dgm:adjLst>
              </dgm:shape>
              <dgm:presOf/>
              <dgm:constrLst/>
              <dgm:ruleLst/>
            </dgm:layoutNode>
            <dgm:layoutNode name="text" styleLbl="fgAcc0">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type="conn" r:blip="" zOrderOff="-999">
                    <dgm:adjLst/>
                  </dgm:shape>
                  <dgm:presOf axis="self"/>
                  <dgm:constrLst>
                    <dgm:constr type="begPad"/>
                    <dgm:constr type="endPad"/>
                  </dgm:constrLst>
                  <dgm:ruleLst/>
                </dgm:layoutNode>
              </dgm:forEach>
              <dgm:forEach name="Name11" axis="self" ptType="node">
                <dgm:layoutNode name="hierRoot2">
                  <dgm:alg type="hierRoot"/>
                  <dgm:shape r:blip="">
                    <dgm:adjLst/>
                  </dgm:shape>
                  <dgm:presOf/>
                  <dgm:constrLst>
                    <dgm:constr type="bendDist" for="des" ptType="parTrans" refType="sp" fact="0.5"/>
                  </dgm:constrLst>
                  <dgm:ruleLst/>
                  <dgm:layoutNode name="composite2">
                    <dgm:alg type="composite"/>
                    <dgm:shape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type="roundRect" r:blip="">
                        <dgm:adjLst>
                          <dgm:adj idx="1" val="0.1"/>
                        </dgm:adjLst>
                      </dgm:shape>
                      <dgm:presOf/>
                      <dgm:constrLst/>
                      <dgm:ruleLst/>
                    </dgm:layoutNode>
                    <dgm:layoutNode name="text2" styleLbl="fgAcc2">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type="conn" r:blip="" zOrderOff="-999">
                            <dgm:adjLst/>
                          </dgm:shape>
                          <dgm:presOf axis="self"/>
                          <dgm:constrLst>
                            <dgm:constr type="begPad"/>
                            <dgm:constr type="endPad"/>
                          </dgm:constrLst>
                          <dgm:ruleLst/>
                        </dgm:layoutNode>
                      </dgm:forEach>
                      <dgm:forEach name="Name18" axis="self" ptType="node">
                        <dgm:layoutNode name="hierRoot3">
                          <dgm:alg type="hierRoot"/>
                          <dgm:shape r:blip="">
                            <dgm:adjLst/>
                          </dgm:shape>
                          <dgm:presOf/>
                          <dgm:constrLst>
                            <dgm:constr type="bendDist" for="des" ptType="parTrans" refType="sp" fact="0.5"/>
                          </dgm:constrLst>
                          <dgm:ruleLst/>
                          <dgm:layoutNode name="composite3">
                            <dgm:alg type="composite"/>
                            <dgm:shape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type="roundRect" r:blip="">
                                <dgm:adjLst>
                                  <dgm:adj idx="1" val="0.1"/>
                                </dgm:adjLst>
                              </dgm:shape>
                              <dgm:presOf/>
                              <dgm:constrLst/>
                              <dgm:ruleLst/>
                            </dgm:layoutNode>
                            <dgm:layoutNode name="text3" styleLbl="fgAcc3">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type="conn" r:blip="" zOrderOff="-999">
                                    <dgm:adjLst/>
                                  </dgm:shape>
                                  <dgm:presOf axis="self"/>
                                  <dgm:constrLst>
                                    <dgm:constr type="begPad"/>
                                    <dgm:constr type="endPad"/>
                                  </dgm:constrLst>
                                  <dgm:ruleLst/>
                                </dgm:layoutNode>
                              </dgm:forEach>
                              <dgm:forEach name="Name27" axis="self" ptType="node">
                                <dgm:layoutNode name="hierRoot4">
                                  <dgm:alg type="hierRoot"/>
                                  <dgm:shape r:blip="">
                                    <dgm:adjLst/>
                                  </dgm:shape>
                                  <dgm:presOf/>
                                  <dgm:constrLst>
                                    <dgm:constr type="bendDist" for="des" ptType="parTrans" refType="sp" fact="0.5"/>
                                  </dgm:constrLst>
                                  <dgm:ruleLst/>
                                  <dgm:layoutNode name="composite4">
                                    <dgm:alg type="composite"/>
                                    <dgm:shape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type="roundRect" r:blip="">
                                        <dgm:adjLst>
                                          <dgm:adj idx="1" val="0.1"/>
                                        </dgm:adjLst>
                                      </dgm:shape>
                                      <dgm:presOf/>
                                      <dgm:constrLst/>
                                      <dgm:ruleLst/>
                                    </dgm:layoutNode>
                                    <dgm:layoutNode name="text4" styleLbl="fgAcc4">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a="http://schemas.openxmlformats.org/drawingml/2006/main" xmlns:dgm="http://schemas.openxmlformats.org/drawingml/2006/diagram"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4C2C2-C6D8-49D4-8280-EEF29BFC6FF5}" type="datetimeFigureOut">
              <a:rPr lang="tr-TR" smtClean="0"/>
              <a:t>13.12.2022</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7435B4-B8B8-4EDB-B6CD-8B7A9413E7B6}" type="slidenum">
              <a:rPr lang="tr-TR" smtClean="0"/>
              <a:t>‹#›</a:t>
            </a:fld>
            <a:endParaRPr lang="tr-TR"/>
          </a:p>
        </p:txBody>
      </p:sp>
    </p:spTree>
    <p:extLst>
      <p:ext uri="{BB962C8B-B14F-4D97-AF65-F5344CB8AC3E}">
        <p14:creationId xmlns:p14="http://schemas.microsoft.com/office/powerpoint/2010/main" val="1957459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2"/>
        <p:cNvGrpSpPr/>
        <p:nvPr/>
      </p:nvGrpSpPr>
      <p:grpSpPr>
        <a:xfrm>
          <a:off x="0" y="0"/>
          <a:ext cx="0" cy="0"/>
        </a:xfrm>
      </p:grpSpPr>
      <p:sp>
        <p:nvSpPr>
          <p:cNvPr id="63" name="Google Shape;63;p: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081236945"/>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9"/>
        <p:cNvGrpSpPr/>
        <p:nvPr/>
      </p:nvGrpSpPr>
      <p:grpSpPr>
        <a:xfrm>
          <a:off x="0" y="0"/>
          <a:ext cx="0" cy="0"/>
        </a:xfrm>
      </p:grpSpPr>
      <p:sp>
        <p:nvSpPr>
          <p:cNvPr id="70" name="Google Shape;70;g1a457f44e28_0_2604: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71" name="Google Shape;71;g1a457f44e28_0_2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742148928"/>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6"/>
        <p:cNvGrpSpPr/>
        <p:nvPr/>
      </p:nvGrpSpPr>
      <p:grpSpPr>
        <a:xfrm>
          <a:off x="0" y="0"/>
          <a:ext cx="0" cy="0"/>
        </a:xfrm>
      </p:grpSpPr>
      <p:sp>
        <p:nvSpPr>
          <p:cNvPr id="77" name="Google Shape;77;g1a4644a1adc_0_2: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78" name="Google Shape;78;g1a4644a1a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080798447"/>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4"/>
        <p:cNvGrpSpPr/>
        <p:nvPr/>
      </p:nvGrpSpPr>
      <p:grpSpPr>
        <a:xfrm>
          <a:off x="0" y="0"/>
          <a:ext cx="0" cy="0"/>
        </a:xfrm>
      </p:grpSpPr>
      <p:sp>
        <p:nvSpPr>
          <p:cNvPr id="85" name="Google Shape;85;g1a457f44e28_0_261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86" name="Google Shape;86;g1a457f44e28_0_2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089056637"/>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91"/>
        <p:cNvGrpSpPr/>
        <p:nvPr/>
      </p:nvGrpSpPr>
      <p:grpSpPr>
        <a:xfrm>
          <a:off x="0" y="0"/>
          <a:ext cx="0" cy="0"/>
        </a:xfrm>
      </p:grpSpPr>
      <p:sp>
        <p:nvSpPr>
          <p:cNvPr id="92" name="Google Shape;92;g1a457f44e28_0_2621: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93" name="Google Shape;93;g1a457f44e28_0_2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987311013"/>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99"/>
        <p:cNvGrpSpPr/>
        <p:nvPr/>
      </p:nvGrpSpPr>
      <p:grpSpPr>
        <a:xfrm>
          <a:off x="0" y="0"/>
          <a:ext cx="0" cy="0"/>
        </a:xfrm>
      </p:grpSpPr>
      <p:sp>
        <p:nvSpPr>
          <p:cNvPr id="100" name="Google Shape;100;g1a457f44e28_0_262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01" name="Google Shape;101;g1a457f44e28_0_2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827756486"/>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106"/>
        <p:cNvGrpSpPr/>
        <p:nvPr/>
      </p:nvGrpSpPr>
      <p:grpSpPr>
        <a:xfrm>
          <a:off x="0" y="0"/>
          <a:ext cx="0" cy="0"/>
        </a:xfrm>
      </p:grpSpPr>
      <p:sp>
        <p:nvSpPr>
          <p:cNvPr id="107" name="Google Shape;107;g1a457f44e28_0_2639: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08" name="Google Shape;108;g1a457f44e28_0_2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240656009"/>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Başlık Slaydı">
    <p:spTree>
      <p:nvGrpSpPr>
        <p:cNvPr id="1" name=""/>
        <p:cNvGrpSpPr/>
        <p:nvPr/>
      </p:nvGrpSpPr>
      <p:grpSpPr>
        <a:xfrm>
          <a:off x="0" y="0"/>
          <a: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742F804B-C7E3-4154-8DFE-68089D95F631}" type="datetimeFigureOut">
              <a:rPr lang="tr-TR" smtClean="0"/>
              <a:t>13.12.2022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04E782C-E6B4-45A8-ABC9-D410B427C11D}" type="slidenum">
              <a:rPr lang="tr-TR" smtClean="0"/>
              <a:t>‹#›</a:t>
            </a:fld>
            <a:endParaRPr lang="tr-TR"/>
          </a:p>
        </p:txBody>
      </p:sp>
    </p:spTree>
    <p:extLst>
      <p:ext uri="{BB962C8B-B14F-4D97-AF65-F5344CB8AC3E}">
        <p14:creationId xmlns:p14="http://schemas.microsoft.com/office/powerpoint/2010/main" val="2785540518"/>
      </p:ext>
    </p:extLst>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Başlık ve Dikey Metin">
    <p:spTree>
      <p:nvGrpSpPr>
        <p:cNvPr id="1" name=""/>
        <p:cNvGrpSpPr/>
        <p:nvPr/>
      </p:nvGrpSpPr>
      <p:grpSpPr>
        <a:xfrm>
          <a:off x="0" y="0"/>
          <a: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742F804B-C7E3-4154-8DFE-68089D95F631}" type="datetimeFigureOut">
              <a:rPr lang="tr-TR" smtClean="0"/>
              <a:t>13.12.2022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04E782C-E6B4-45A8-ABC9-D410B427C11D}" type="slidenum">
              <a:rPr lang="tr-TR" smtClean="0"/>
              <a:t>‹#›</a:t>
            </a:fld>
            <a:endParaRPr lang="tr-TR"/>
          </a:p>
        </p:txBody>
      </p:sp>
    </p:spTree>
    <p:extLst>
      <p:ext uri="{BB962C8B-B14F-4D97-AF65-F5344CB8AC3E}">
        <p14:creationId xmlns:p14="http://schemas.microsoft.com/office/powerpoint/2010/main" val="3699583993"/>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Dikey Başlık ve Metin">
    <p:spTree>
      <p:nvGrpSpPr>
        <p:cNvPr id="1" name=""/>
        <p:cNvGrpSpPr/>
        <p:nvPr/>
      </p:nvGrpSpPr>
      <p:grpSpPr>
        <a:xfrm>
          <a:off x="0" y="0"/>
          <a: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742F804B-C7E3-4154-8DFE-68089D95F631}" type="datetimeFigureOut">
              <a:rPr lang="tr-TR" smtClean="0"/>
              <a:t>13.12.2022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04E782C-E6B4-45A8-ABC9-D410B427C11D}" type="slidenum">
              <a:rPr lang="tr-TR" smtClean="0"/>
              <a:t>‹#›</a:t>
            </a:fld>
            <a:endParaRPr lang="tr-TR"/>
          </a:p>
        </p:txBody>
      </p:sp>
    </p:spTree>
    <p:extLst>
      <p:ext uri="{BB962C8B-B14F-4D97-AF65-F5344CB8AC3E}">
        <p14:creationId xmlns:p14="http://schemas.microsoft.com/office/powerpoint/2010/main" val="4076425546"/>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body" type="tx">
  <p:cSld name="Title and body">
    <p:spTree>
      <p:nvGrpSpPr>
        <p:cNvPr id="1" name="Shape 25"/>
        <p:cNvGrpSpPr/>
        <p:nvPr/>
      </p:nvGrpSpPr>
      <p:grpSpPr>
        <a:xfrm>
          <a:off x="0" y="0"/>
          <a: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ct val="0"/>
              </a:spcBef>
              <a:spcAft>
                <a:spcPct val="0"/>
              </a:spcAft>
              <a:buNone/>
            </a:pPr>
            <a:endParaRPr sz="240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rmAutofit/>
          </a:bodyPr>
          <a:lstStyle>
            <a:lvl1pPr lvl="0">
              <a:spcBef>
                <a:spcPct val="0"/>
              </a:spcBef>
              <a:spcAft>
                <a:spcPct val="0"/>
              </a:spcAft>
              <a:buSzPts val="3600"/>
              <a:buNone/>
              <a:defRPr/>
            </a:lvl1pPr>
            <a:lvl2pPr lvl="1">
              <a:spcBef>
                <a:spcPct val="0"/>
              </a:spcBef>
              <a:spcAft>
                <a:spcPct val="0"/>
              </a:spcAft>
              <a:buSzPts val="3600"/>
              <a:buNone/>
              <a:defRPr/>
            </a:lvl2pPr>
            <a:lvl3pPr lvl="2">
              <a:spcBef>
                <a:spcPct val="0"/>
              </a:spcBef>
              <a:spcAft>
                <a:spcPct val="0"/>
              </a:spcAft>
              <a:buSzPts val="3600"/>
              <a:buNone/>
              <a:defRPr/>
            </a:lvl3pPr>
            <a:lvl4pPr lvl="3">
              <a:spcBef>
                <a:spcPct val="0"/>
              </a:spcBef>
              <a:spcAft>
                <a:spcPct val="0"/>
              </a:spcAft>
              <a:buSzPts val="3600"/>
              <a:buNone/>
              <a:defRPr/>
            </a:lvl4pPr>
            <a:lvl5pPr lvl="4">
              <a:spcBef>
                <a:spcPct val="0"/>
              </a:spcBef>
              <a:spcAft>
                <a:spcPct val="0"/>
              </a:spcAft>
              <a:buSzPts val="3600"/>
              <a:buNone/>
              <a:defRPr/>
            </a:lvl5pPr>
            <a:lvl6pPr lvl="5">
              <a:spcBef>
                <a:spcPct val="0"/>
              </a:spcBef>
              <a:spcAft>
                <a:spcPct val="0"/>
              </a:spcAft>
              <a:buSzPts val="3600"/>
              <a:buNone/>
              <a:defRPr/>
            </a:lvl6pPr>
            <a:lvl7pPr lvl="6">
              <a:spcBef>
                <a:spcPct val="0"/>
              </a:spcBef>
              <a:spcAft>
                <a:spcPct val="0"/>
              </a:spcAft>
              <a:buSzPts val="3600"/>
              <a:buNone/>
              <a:defRPr/>
            </a:lvl7pPr>
            <a:lvl8pPr lvl="7">
              <a:spcBef>
                <a:spcPct val="0"/>
              </a:spcBef>
              <a:spcAft>
                <a:spcPct val="0"/>
              </a:spcAft>
              <a:buSzPts val="3600"/>
              <a:buNone/>
              <a:defRPr/>
            </a:lvl8pPr>
            <a:lvl9pPr lvl="8">
              <a:spcBef>
                <a:spcPct val="0"/>
              </a:spcBef>
              <a:spcAft>
                <a:spcPct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rmAutofit/>
          </a:bodyPr>
          <a:lstStyle>
            <a:lvl1pPr marL="609585" lvl="0" indent="-457189">
              <a:spcBef>
                <a:spcPct val="0"/>
              </a:spcBef>
              <a:spcAft>
                <a:spcPct val="0"/>
              </a:spcAft>
              <a:buSzPts val="1800"/>
              <a:buChar char="●"/>
              <a:defRPr/>
            </a:lvl1pPr>
            <a:lvl2pPr marL="1219170" lvl="1" indent="-423323">
              <a:spcBef>
                <a:spcPct val="0"/>
              </a:spcBef>
              <a:spcAft>
                <a:spcPct val="0"/>
              </a:spcAft>
              <a:buSzPts val="1400"/>
              <a:buChar char="○"/>
              <a:defRPr/>
            </a:lvl2pPr>
            <a:lvl3pPr marL="1828754" lvl="2" indent="-423323">
              <a:spcBef>
                <a:spcPct val="0"/>
              </a:spcBef>
              <a:spcAft>
                <a:spcPct val="0"/>
              </a:spcAft>
              <a:buSzPts val="1400"/>
              <a:buChar char="■"/>
              <a:defRPr/>
            </a:lvl3pPr>
            <a:lvl4pPr marL="2438339" lvl="3" indent="-423323">
              <a:spcBef>
                <a:spcPct val="0"/>
              </a:spcBef>
              <a:spcAft>
                <a:spcPct val="0"/>
              </a:spcAft>
              <a:buSzPts val="1400"/>
              <a:buChar char="●"/>
              <a:defRPr/>
            </a:lvl4pPr>
            <a:lvl5pPr marL="3047924" lvl="4" indent="-423323">
              <a:spcBef>
                <a:spcPct val="0"/>
              </a:spcBef>
              <a:spcAft>
                <a:spcPct val="0"/>
              </a:spcAft>
              <a:buSzPts val="1400"/>
              <a:buChar char="○"/>
              <a:defRPr/>
            </a:lvl5pPr>
            <a:lvl6pPr marL="3657509" lvl="5" indent="-423323">
              <a:spcBef>
                <a:spcPct val="0"/>
              </a:spcBef>
              <a:spcAft>
                <a:spcPct val="0"/>
              </a:spcAft>
              <a:buSzPts val="1400"/>
              <a:buChar char="■"/>
              <a:defRPr/>
            </a:lvl6pPr>
            <a:lvl7pPr marL="4267093" lvl="6" indent="-423323">
              <a:spcBef>
                <a:spcPct val="0"/>
              </a:spcBef>
              <a:spcAft>
                <a:spcPct val="0"/>
              </a:spcAft>
              <a:buSzPts val="1400"/>
              <a:buChar char="●"/>
              <a:defRPr/>
            </a:lvl7pPr>
            <a:lvl8pPr marL="4876678" lvl="7" indent="-423323">
              <a:spcBef>
                <a:spcPct val="0"/>
              </a:spcBef>
              <a:spcAft>
                <a:spcPct val="0"/>
              </a:spcAft>
              <a:buSzPts val="1400"/>
              <a:buChar char="○"/>
              <a:defRPr/>
            </a:lvl8pPr>
            <a:lvl9pPr marL="5486263" lvl="8" indent="-423323">
              <a:spcBef>
                <a:spcPct val="0"/>
              </a:spcBef>
              <a:spcAft>
                <a:spcPct val="0"/>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tr" smtClean="0"/>
              <a:t>0</a:t>
            </a:fld>
            <a:endParaRPr lang="tr"/>
          </a:p>
        </p:txBody>
      </p:sp>
    </p:spTree>
    <p:extLst>
      <p:ext uri="{BB962C8B-B14F-4D97-AF65-F5344CB8AC3E}">
        <p14:creationId xmlns:p14="http://schemas.microsoft.com/office/powerpoint/2010/main" val="1129788047"/>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Başlık Slaydı">
    <p:spTree>
      <p:nvGrpSpPr>
        <p:cNvPr id="1" name=""/>
        <p:cNvGrpSpPr/>
        <p:nvPr/>
      </p:nvGrpSpPr>
      <p:grpSpPr>
        <a:xfrm>
          <a:off x="0" y="0"/>
          <a:ext cx="0" cy="0"/>
        </a:xfrm>
      </p:grpSpPr>
      <p:pic>
        <p:nvPicPr>
          <p:cNvPr id="7" name="Picture 6" descr="Brickwork-HD-R1a.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4" name="Freeform 13"/>
          <p:cNvSpPr/>
          <p:nvPr/>
        </p:nvSpPr>
        <p:spPr>
          <a:xfrm>
            <a:off x="0" y="4282257"/>
            <a:ext cx="11329257" cy="2028845"/>
          </a:xfrm>
          <a:custGeom>
            <a:rect l="l" t="t" r="r" b="b"/>
            <a:pathLst>
              <a:path w="11329257" h="2028844">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gra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6" name="Freeform 25"/>
          <p:cNvSpPr/>
          <p:nvPr/>
        </p:nvSpPr>
        <p:spPr>
          <a:xfrm>
            <a:off x="0" y="0"/>
            <a:ext cx="8719579" cy="456877"/>
          </a:xfrm>
          <a:custGeom>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gra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5" name="Freeform 14"/>
          <p:cNvSpPr/>
          <p:nvPr/>
        </p:nvSpPr>
        <p:spPr>
          <a:xfrm rot="21420000">
            <a:off x="-161800" y="293317"/>
            <a:ext cx="11367116" cy="5751804"/>
          </a:xfrm>
          <a:custGeom>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tr-TR"/>
              <a:t>Asıl başlık stilini düzenlemek için tıklayın</a:t>
            </a:r>
            <a:endParaRPr lang="en-US"/>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a:lvl1pPr>
          </a:lstStyle>
          <a:p>
            <a:endParaRPr lang="tr-T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7E2395CC-BDF7-435E-9E41-B27261772C0D}" type="slidenum">
              <a:rPr lang="tr-TR" smtClean="0"/>
              <a:t>‹#›</a:t>
            </a:fld>
            <a:endParaRPr lang="tr-TR"/>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Tree>
    <p:extLst>
      <p:ext uri="{BB962C8B-B14F-4D97-AF65-F5344CB8AC3E}">
        <p14:creationId xmlns:p14="http://schemas.microsoft.com/office/powerpoint/2010/main" val="3278887975"/>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aşlık ve İçerik">
    <p:spTree>
      <p:nvGrpSpPr>
        <p:cNvPr id="1" name=""/>
        <p:cNvGrpSpPr/>
        <p:nvPr/>
      </p:nvGrpSpPr>
      <p:grpSpPr>
        <a:xfrm>
          <a:off x="0" y="0"/>
          <a: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12" name="Content Placeholder 2"/>
          <p:cNvSpPr>
            <a:spLocks noGrp="1"/>
          </p:cNvSpPr>
          <p:nvPr>
            <p:ph sz="quarter" idx="13"/>
          </p:nvPr>
        </p:nvSpPr>
        <p:spPr>
          <a:xfrm>
            <a:off x="685800" y="2063396"/>
            <a:ext cx="10394707" cy="331118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936356712"/>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Bölüm Üst Bilgisi">
    <p:spTree>
      <p:nvGrpSpPr>
        <p:cNvPr id="1" name=""/>
        <p:cNvGrpSpPr/>
        <p:nvPr/>
      </p:nvGrpSpPr>
      <p:grpSpPr>
        <a:xfrm>
          <a:off x="0" y="0"/>
          <a: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tr-TR"/>
              <a:t>Asıl başlık stilini düzenlemek için tıklayın</a:t>
            </a:r>
            <a:endParaRPr lang="en-US"/>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1277298903"/>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İki İçerik">
    <p:spTree>
      <p:nvGrpSpPr>
        <p:cNvPr id="1" name=""/>
        <p:cNvGrpSpPr/>
        <p:nvPr/>
      </p:nvGrpSpPr>
      <p:grpSpPr>
        <a:xfrm>
          <a:off x="0" y="0"/>
          <a:ext cx="0" cy="0"/>
        </a:xfrm>
      </p:grpSpPr>
      <p:sp>
        <p:nvSpPr>
          <p:cNvPr id="14" name="Title 1"/>
          <p:cNvSpPr>
            <a:spLocks noGrp="1"/>
          </p:cNvSpPr>
          <p:nvPr>
            <p:ph type="title"/>
          </p:nvPr>
        </p:nvSpPr>
        <p:spPr>
          <a:xfrm>
            <a:off x="685801" y="685800"/>
            <a:ext cx="10396882" cy="1158140"/>
          </a:xfrm>
        </p:spPr>
        <p:txBody>
          <a:bodyPr/>
          <a:lstStyle/>
          <a:p>
            <a:r>
              <a:rPr lang="tr-TR"/>
              <a:t>Asıl başlık stilini düzenlemek için tıklayın</a:t>
            </a:r>
            <a:endParaRPr lang="en-US"/>
          </a:p>
        </p:txBody>
      </p:sp>
      <p:sp>
        <p:nvSpPr>
          <p:cNvPr id="12" name="Content Placeholder 2"/>
          <p:cNvSpPr>
            <a:spLocks noGrp="1"/>
          </p:cNvSpPr>
          <p:nvPr>
            <p:ph sz="quarter" idx="13"/>
          </p:nvPr>
        </p:nvSpPr>
        <p:spPr>
          <a:xfrm>
            <a:off x="685800" y="2063396"/>
            <a:ext cx="5088714" cy="3311189"/>
          </a:xfrm>
        </p:spPr>
        <p:txBody>
          <a:bodyPr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13" name="Content Placeholder 3"/>
          <p:cNvSpPr>
            <a:spLocks noGrp="1"/>
          </p:cNvSpPr>
          <p:nvPr>
            <p:ph sz="quarter" idx="14"/>
          </p:nvPr>
        </p:nvSpPr>
        <p:spPr>
          <a:xfrm>
            <a:off x="5993971" y="2063396"/>
            <a:ext cx="5086538" cy="3311189"/>
          </a:xfrm>
        </p:spPr>
        <p:txBody>
          <a:bodyPr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662416682"/>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Karşılaştırma">
    <p:spTree>
      <p:nvGrpSpPr>
        <p:cNvPr id="1" name=""/>
        <p:cNvGrpSpPr/>
        <p:nvPr/>
      </p:nvGrpSpPr>
      <p:grpSpPr>
        <a:xfrm>
          <a:off x="0" y="0"/>
          <a:ext cx="0" cy="0"/>
        </a:xfrm>
      </p:grpSpPr>
      <p:sp>
        <p:nvSpPr>
          <p:cNvPr id="14" name="Title 1"/>
          <p:cNvSpPr>
            <a:spLocks noGrp="1"/>
          </p:cNvSpPr>
          <p:nvPr>
            <p:ph type="title"/>
          </p:nvPr>
        </p:nvSpPr>
        <p:spPr>
          <a:xfrm>
            <a:off x="685801" y="685800"/>
            <a:ext cx="10394707" cy="1158140"/>
          </a:xfrm>
        </p:spPr>
        <p:txBody>
          <a:bodyPr/>
          <a:lstStyle/>
          <a:p>
            <a:r>
              <a:rPr lang="tr-TR"/>
              <a:t>Asıl başlık stilini düzenlemek için tıklayın</a:t>
            </a:r>
            <a:endParaRPr lang="en-US"/>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Content Placeholder 3"/>
          <p:cNvSpPr>
            <a:spLocks noGrp="1"/>
          </p:cNvSpPr>
          <p:nvPr>
            <p:ph sz="quarter" idx="13"/>
          </p:nvPr>
        </p:nvSpPr>
        <p:spPr>
          <a:xfrm>
            <a:off x="685802" y="2861733"/>
            <a:ext cx="5088712" cy="2512852"/>
          </a:xfrm>
        </p:spPr>
        <p:txBody>
          <a:bodyPr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3" name="Content Placeholder 5"/>
          <p:cNvSpPr>
            <a:spLocks noGrp="1"/>
          </p:cNvSpPr>
          <p:nvPr>
            <p:ph sz="quarter" idx="14"/>
          </p:nvPr>
        </p:nvSpPr>
        <p:spPr>
          <a:xfrm>
            <a:off x="5993969" y="2861733"/>
            <a:ext cx="5088713" cy="2512852"/>
          </a:xfrm>
        </p:spPr>
        <p:txBody>
          <a:bodyPr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Date Placeholder 6"/>
          <p:cNvSpPr>
            <a:spLocks noGrp="1"/>
          </p:cNvSpPr>
          <p:nvPr>
            <p:ph type="dt" sz="half" idx="10"/>
          </p:nvPr>
        </p:nvSpPr>
        <p:spPr/>
        <p:txBody>
          <a:bodyPr/>
          <a:lstStyle/>
          <a:p>
            <a:fld id="{311CEB85-9646-45B1-ABCB-53B928A4790F}" type="datetimeFigureOut">
              <a:rPr lang="tr-TR" smtClean="0"/>
              <a:t>13.12.2022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461172902"/>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Yalnızca Başlık">
    <p:spTree>
      <p:nvGrpSpPr>
        <p:cNvPr id="1" name=""/>
        <p:cNvGrpSpPr/>
        <p:nvPr/>
      </p:nvGrpSpPr>
      <p:grpSpPr>
        <a:xfrm>
          <a:off x="0" y="0"/>
          <a: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Date Placeholder 2"/>
          <p:cNvSpPr>
            <a:spLocks noGrp="1"/>
          </p:cNvSpPr>
          <p:nvPr>
            <p:ph type="dt" sz="half" idx="10"/>
          </p:nvPr>
        </p:nvSpPr>
        <p:spPr/>
        <p:txBody>
          <a:bodyPr/>
          <a:lstStyle/>
          <a:p>
            <a:fld id="{311CEB85-9646-45B1-ABCB-53B928A4790F}" type="datetimeFigureOut">
              <a:rPr lang="tr-TR" smtClean="0"/>
              <a:t>13.12.2022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4081480601"/>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oş">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311CEB85-9646-45B1-ABCB-53B928A4790F}" type="datetimeFigureOut">
              <a:rPr lang="tr-TR" smtClean="0"/>
              <a:t>13.12.2022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696321936"/>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aşlık ve İçerik">
    <p:spTree>
      <p:nvGrpSpPr>
        <p:cNvPr id="1" name=""/>
        <p:cNvGrpSpPr/>
        <p:nvPr/>
      </p:nvGrpSpPr>
      <p:grpSpPr>
        <a:xfrm>
          <a:off x="0" y="0"/>
          <a: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742F804B-C7E3-4154-8DFE-68089D95F631}" type="datetimeFigureOut">
              <a:rPr lang="tr-TR" smtClean="0"/>
              <a:t>13.12.2022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04E782C-E6B4-45A8-ABC9-D410B427C11D}" type="slidenum">
              <a:rPr lang="tr-TR" smtClean="0"/>
              <a:t>‹#›</a:t>
            </a:fld>
            <a:endParaRPr lang="tr-TR"/>
          </a:p>
        </p:txBody>
      </p:sp>
    </p:spTree>
    <p:extLst>
      <p:ext uri="{BB962C8B-B14F-4D97-AF65-F5344CB8AC3E}">
        <p14:creationId xmlns:p14="http://schemas.microsoft.com/office/powerpoint/2010/main" val="4112267090"/>
      </p:ext>
    </p:extLst>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Başlıklı İçerik">
    <p:spTree>
      <p:nvGrpSpPr>
        <p:cNvPr id="1" name=""/>
        <p:cNvGrpSpPr/>
        <p:nvPr/>
      </p:nvGrpSpPr>
      <p:grpSpPr>
        <a:xfrm>
          <a:off x="0" y="0"/>
          <a: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tr-TR"/>
              <a:t>Asıl başlık stilini düzenlemek için tıklayın</a:t>
            </a:r>
            <a:endParaRPr lang="en-US"/>
          </a:p>
        </p:txBody>
      </p:sp>
      <p:sp>
        <p:nvSpPr>
          <p:cNvPr id="10" name="Content Placeholder 2"/>
          <p:cNvSpPr>
            <a:spLocks noGrp="1"/>
          </p:cNvSpPr>
          <p:nvPr>
            <p:ph sz="quarter" idx="13"/>
          </p:nvPr>
        </p:nvSpPr>
        <p:spPr>
          <a:xfrm>
            <a:off x="5046132" y="685800"/>
            <a:ext cx="6034375" cy="4688785"/>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799477323"/>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Başlıklı Resim">
    <p:spTree>
      <p:nvGrpSpPr>
        <p:cNvPr id="1" name=""/>
        <p:cNvGrpSpPr/>
        <p:nvPr/>
      </p:nvGrpSpPr>
      <p:grpSpPr>
        <a:xfrm>
          <a:off x="0" y="0"/>
          <a: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tr-TR"/>
              <a:t>Asıl başlık stilini düzenlemek için tıklayın</a:t>
            </a:r>
            <a:endParaRPr lang="en-US"/>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4279037218"/>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Yazılı Panoramik Resim">
    <p:spTree>
      <p:nvGrpSpPr>
        <p:cNvPr id="1" name=""/>
        <p:cNvGrpSpPr/>
        <p:nvPr/>
      </p:nvGrpSpPr>
      <p:grpSpPr>
        <a:xfrm>
          <a:off x="0" y="0"/>
          <a: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tr-TR"/>
              <a:t>Asıl başlık stilini düzenlemek için tıklayın</a:t>
            </a:r>
            <a:endParaRPr lang="en-US"/>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983328307"/>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Başlık ve Resim Yazısı">
    <p:spTree>
      <p:nvGrpSpPr>
        <p:cNvPr id="1" name=""/>
        <p:cNvGrpSpPr/>
        <p:nvPr/>
      </p:nvGrpSpPr>
      <p:grpSpPr>
        <a:xfrm>
          <a:off x="0" y="0"/>
          <a: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tr-TR"/>
              <a:t>Asıl başlık stilini düzenlemek için tıklayın</a:t>
            </a:r>
            <a:endParaRPr lang="en-US"/>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458953798"/>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Resim Yazılı Alıntı">
    <p:spTree>
      <p:nvGrpSpPr>
        <p:cNvPr id="1" name=""/>
        <p:cNvGrpSpPr/>
        <p:nvPr/>
      </p:nvGrpSpPr>
      <p:grpSpPr>
        <a:xfrm>
          <a:off x="0" y="0"/>
          <a: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tr-TR"/>
              <a:t>Asıl başlık stilini düzenlemek için tıklayın</a:t>
            </a:r>
            <a:endParaRPr lang="en-US"/>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960370718"/>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İsim Kartı">
    <p:spTree>
      <p:nvGrpSpPr>
        <p:cNvPr id="1" name=""/>
        <p:cNvGrpSpPr/>
        <p:nvPr/>
      </p:nvGrpSpPr>
      <p:grpSpPr>
        <a:xfrm>
          <a:off x="0" y="0"/>
          <a: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tr-TR"/>
              <a:t>Asıl başlık stilini düzenlemek için tıklayın</a:t>
            </a:r>
            <a:endParaRPr lang="en-US"/>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4083956333"/>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3 Sütun">
    <p:spTree>
      <p:nvGrpSpPr>
        <p:cNvPr id="1" name=""/>
        <p:cNvGrpSpPr/>
        <p:nvPr/>
      </p:nvGrpSpPr>
      <p:grpSpPr>
        <a:xfrm>
          <a:off x="0" y="0"/>
          <a: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tr-TR"/>
              <a:t>Asıl başlık stilini düzenlemek için tıklayın</a:t>
            </a:r>
            <a:endParaRPr lang="en-US"/>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311CEB85-9646-45B1-ABCB-53B928A4790F}" type="datetimeFigureOut">
              <a:rPr lang="tr-TR" smtClean="0"/>
              <a:t>13.12.2022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58037995"/>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3 Resim Sütunu">
    <p:spTree>
      <p:nvGrpSpPr>
        <p:cNvPr id="1" name=""/>
        <p:cNvGrpSpPr/>
        <p:nvPr/>
      </p:nvGrpSpPr>
      <p:grpSpPr>
        <a:xfrm>
          <a:off x="0" y="0"/>
          <a: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tr-TR"/>
              <a:t>Asıl başlık stilini düzenlemek için tıklayın</a:t>
            </a:r>
            <a:endParaRPr lang="en-US"/>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311CEB85-9646-45B1-ABCB-53B928A4790F}" type="datetimeFigureOut">
              <a:rPr lang="tr-TR" smtClean="0"/>
              <a:t>13.12.2022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90463429"/>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Başlık ve Dikey Metin">
    <p:spTree>
      <p:nvGrpSpPr>
        <p:cNvPr id="1" name=""/>
        <p:cNvGrpSpPr/>
        <p:nvPr/>
      </p:nvGrpSpPr>
      <p:grpSpPr>
        <a:xfrm>
          <a:off x="0" y="0"/>
          <a:ext cx="0" cy="0"/>
        </a:xfrm>
      </p:grpSpPr>
      <p:sp>
        <p:nvSpPr>
          <p:cNvPr id="2" name="Title 1"/>
          <p:cNvSpPr>
            <a:spLocks noGrp="1"/>
          </p:cNvSpPr>
          <p:nvPr>
            <p:ph type="title"/>
          </p:nvPr>
        </p:nvSpPr>
        <p:spPr/>
        <p:txBody>
          <a:bodyPr/>
          <a:lstStyle>
            <a:lvl1pPr algn="r">
              <a:defRPr/>
            </a:lvl1pPr>
          </a:lstStyle>
          <a:p>
            <a:r>
              <a:rPr lang="tr-TR"/>
              <a:t>Asıl başlık stilini düzenlemek için tıklayın</a:t>
            </a:r>
            <a:endParaRPr lang="en-US"/>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910328538"/>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Dikey Başlık ve Metin">
    <p:spTree>
      <p:nvGrpSpPr>
        <p:cNvPr id="1" name=""/>
        <p:cNvGrpSpPr/>
        <p:nvPr/>
      </p:nvGrpSpPr>
      <p:grpSpPr>
        <a:xfrm>
          <a:off x="0" y="0"/>
          <a: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tr-TR"/>
              <a:t>Asıl başlık stilini düzenlemek için tıklayın</a:t>
            </a:r>
            <a:endParaRPr lang="en-US"/>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1673085270"/>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Bölüm Üstbilgisi">
    <p:spTree>
      <p:nvGrpSpPr>
        <p:cNvPr id="1" name=""/>
        <p:cNvGrpSpPr/>
        <p:nvPr/>
      </p:nvGrpSpPr>
      <p:grpSpPr>
        <a:xfrm>
          <a:off x="0" y="0"/>
          <a: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742F804B-C7E3-4154-8DFE-68089D95F631}" type="datetimeFigureOut">
              <a:rPr lang="tr-TR" smtClean="0"/>
              <a:t>13.12.2022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04E782C-E6B4-45A8-ABC9-D410B427C11D}" type="slidenum">
              <a:rPr lang="tr-TR" smtClean="0"/>
              <a:t>‹#›</a:t>
            </a:fld>
            <a:endParaRPr lang="tr-TR"/>
          </a:p>
        </p:txBody>
      </p:sp>
    </p:spTree>
    <p:extLst>
      <p:ext uri="{BB962C8B-B14F-4D97-AF65-F5344CB8AC3E}">
        <p14:creationId xmlns:p14="http://schemas.microsoft.com/office/powerpoint/2010/main" val="3573617804"/>
      </p:ext>
    </p:extLst>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Başlık ve İçerik">
    <p:spTree>
      <p:nvGrpSpPr>
        <p:cNvPr id="1" name=""/>
        <p:cNvGrpSpPr/>
        <p:nvPr/>
      </p:nvGrpSpPr>
      <p:grpSpPr>
        <a:xfrm>
          <a:off x="0" y="0"/>
          <a: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086496099"/>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İki İçerik">
    <p:spTree>
      <p:nvGrpSpPr>
        <p:cNvPr id="1" name=""/>
        <p:cNvGrpSpPr/>
        <p:nvPr/>
      </p:nvGrpSpPr>
      <p:grpSpPr>
        <a:xfrm>
          <a:off x="0" y="0"/>
          <a: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742F804B-C7E3-4154-8DFE-68089D95F631}" type="datetimeFigureOut">
              <a:rPr lang="tr-TR" smtClean="0"/>
              <a:t>13.12.2022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04E782C-E6B4-45A8-ABC9-D410B427C11D}" type="slidenum">
              <a:rPr lang="tr-TR" smtClean="0"/>
              <a:t>‹#›</a:t>
            </a:fld>
            <a:endParaRPr lang="tr-TR"/>
          </a:p>
        </p:txBody>
      </p:sp>
    </p:spTree>
    <p:extLst>
      <p:ext uri="{BB962C8B-B14F-4D97-AF65-F5344CB8AC3E}">
        <p14:creationId xmlns:p14="http://schemas.microsoft.com/office/powerpoint/2010/main" val="3442939670"/>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Karşılaştırma">
    <p:spTree>
      <p:nvGrpSpPr>
        <p:cNvPr id="1" name=""/>
        <p:cNvGrpSpPr/>
        <p:nvPr/>
      </p:nvGrpSpPr>
      <p:grpSpPr>
        <a:xfrm>
          <a:off x="0" y="0"/>
          <a: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742F804B-C7E3-4154-8DFE-68089D95F631}" type="datetimeFigureOut">
              <a:rPr lang="tr-TR" smtClean="0"/>
              <a:t>13.12.2022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004E782C-E6B4-45A8-ABC9-D410B427C11D}" type="slidenum">
              <a:rPr lang="tr-TR" smtClean="0"/>
              <a:t>‹#›</a:t>
            </a:fld>
            <a:endParaRPr lang="tr-TR"/>
          </a:p>
        </p:txBody>
      </p:sp>
    </p:spTree>
    <p:extLst>
      <p:ext uri="{BB962C8B-B14F-4D97-AF65-F5344CB8AC3E}">
        <p14:creationId xmlns:p14="http://schemas.microsoft.com/office/powerpoint/2010/main" val="43645466"/>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Yalnızca Başlık">
    <p:spTree>
      <p:nvGrpSpPr>
        <p:cNvPr id="1" name=""/>
        <p:cNvGrpSpPr/>
        <p:nvPr/>
      </p:nvGrpSpPr>
      <p:grpSpPr>
        <a:xfrm>
          <a:off x="0" y="0"/>
          <a: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742F804B-C7E3-4154-8DFE-68089D95F631}" type="datetimeFigureOut">
              <a:rPr lang="tr-TR" smtClean="0"/>
              <a:t>13.12.2022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004E782C-E6B4-45A8-ABC9-D410B427C11D}" type="slidenum">
              <a:rPr lang="tr-TR" smtClean="0"/>
              <a:t>‹#›</a:t>
            </a:fld>
            <a:endParaRPr lang="tr-TR"/>
          </a:p>
        </p:txBody>
      </p:sp>
    </p:spTree>
    <p:extLst>
      <p:ext uri="{BB962C8B-B14F-4D97-AF65-F5344CB8AC3E}">
        <p14:creationId xmlns:p14="http://schemas.microsoft.com/office/powerpoint/2010/main" val="4147996530"/>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oş">
    <p:spTree>
      <p:nvGrpSpPr>
        <p:cNvPr id="1" name=""/>
        <p:cNvGrpSpPr/>
        <p:nvPr/>
      </p:nvGrpSpPr>
      <p:grpSpPr>
        <a:xfrm>
          <a:off x="0" y="0"/>
          <a:ext cx="0" cy="0"/>
        </a:xfrm>
      </p:grpSpPr>
      <p:sp>
        <p:nvSpPr>
          <p:cNvPr id="2" name="Veri Yer Tutucusu 1"/>
          <p:cNvSpPr>
            <a:spLocks noGrp="1"/>
          </p:cNvSpPr>
          <p:nvPr>
            <p:ph type="dt" sz="half" idx="10"/>
          </p:nvPr>
        </p:nvSpPr>
        <p:spPr/>
        <p:txBody>
          <a:bodyPr/>
          <a:lstStyle/>
          <a:p>
            <a:fld id="{742F804B-C7E3-4154-8DFE-68089D95F631}" type="datetimeFigureOut">
              <a:rPr lang="tr-TR" smtClean="0"/>
              <a:t>13.12.2022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004E782C-E6B4-45A8-ABC9-D410B427C11D}" type="slidenum">
              <a:rPr lang="tr-TR" smtClean="0"/>
              <a:t>‹#›</a:t>
            </a:fld>
            <a:endParaRPr lang="tr-TR"/>
          </a:p>
        </p:txBody>
      </p:sp>
    </p:spTree>
    <p:extLst>
      <p:ext uri="{BB962C8B-B14F-4D97-AF65-F5344CB8AC3E}">
        <p14:creationId xmlns:p14="http://schemas.microsoft.com/office/powerpoint/2010/main" val="438672518"/>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Başlıklı İçerik">
    <p:spTree>
      <p:nvGrpSpPr>
        <p:cNvPr id="1" name=""/>
        <p:cNvGrpSpPr/>
        <p:nvPr/>
      </p:nvGrpSpPr>
      <p:grpSpPr>
        <a:xfrm>
          <a:off x="0" y="0"/>
          <a: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742F804B-C7E3-4154-8DFE-68089D95F631}" type="datetimeFigureOut">
              <a:rPr lang="tr-TR" smtClean="0"/>
              <a:t>13.12.2022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04E782C-E6B4-45A8-ABC9-D410B427C11D}" type="slidenum">
              <a:rPr lang="tr-TR" smtClean="0"/>
              <a:t>‹#›</a:t>
            </a:fld>
            <a:endParaRPr lang="tr-TR"/>
          </a:p>
        </p:txBody>
      </p:sp>
    </p:spTree>
    <p:extLst>
      <p:ext uri="{BB962C8B-B14F-4D97-AF65-F5344CB8AC3E}">
        <p14:creationId xmlns:p14="http://schemas.microsoft.com/office/powerpoint/2010/main" val="3181126078"/>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Başlıklı Resim">
    <p:spTree>
      <p:nvGrpSpPr>
        <p:cNvPr id="1" name=""/>
        <p:cNvGrpSpPr/>
        <p:nvPr/>
      </p:nvGrpSpPr>
      <p:grpSpPr>
        <a:xfrm>
          <a:off x="0" y="0"/>
          <a: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742F804B-C7E3-4154-8DFE-68089D95F631}" type="datetimeFigureOut">
              <a:rPr lang="tr-TR" smtClean="0"/>
              <a:t>13.12.2022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04E782C-E6B4-45A8-ABC9-D410B427C11D}" type="slidenum">
              <a:rPr lang="tr-TR" smtClean="0"/>
              <a:t>‹#›</a:t>
            </a:fld>
            <a:endParaRPr lang="tr-TR"/>
          </a:p>
        </p:txBody>
      </p:sp>
    </p:spTree>
    <p:extLst>
      <p:ext uri="{BB962C8B-B14F-4D97-AF65-F5344CB8AC3E}">
        <p14:creationId xmlns:p14="http://schemas.microsoft.com/office/powerpoint/2010/main" val="2769614775"/>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slideLayout" Target="../slideLayouts/slideLayout22.xml" /><Relationship Id="rId11" Type="http://schemas.openxmlformats.org/officeDocument/2006/relationships/slideLayout" Target="../slideLayouts/slideLayout23.xml" /><Relationship Id="rId12" Type="http://schemas.openxmlformats.org/officeDocument/2006/relationships/slideLayout" Target="../slideLayouts/slideLayout24.xml" /><Relationship Id="rId13" Type="http://schemas.openxmlformats.org/officeDocument/2006/relationships/slideLayout" Target="../slideLayouts/slideLayout25.xml" /><Relationship Id="rId14" Type="http://schemas.openxmlformats.org/officeDocument/2006/relationships/slideLayout" Target="../slideLayouts/slideLayout26.xml" /><Relationship Id="rId15" Type="http://schemas.openxmlformats.org/officeDocument/2006/relationships/slideLayout" Target="../slideLayouts/slideLayout27.xml" /><Relationship Id="rId16" Type="http://schemas.openxmlformats.org/officeDocument/2006/relationships/slideLayout" Target="../slideLayouts/slideLayout28.xml" /><Relationship Id="rId17" Type="http://schemas.openxmlformats.org/officeDocument/2006/relationships/slideLayout" Target="../slideLayouts/slideLayout29.xml" /><Relationship Id="rId18" Type="http://schemas.openxmlformats.org/officeDocument/2006/relationships/slideLayout" Target="../slideLayouts/slideLayout30.xml" /><Relationship Id="rId19" Type="http://schemas.openxmlformats.org/officeDocument/2006/relationships/image" Target="../media/image1.jpeg" /><Relationship Id="rId2" Type="http://schemas.openxmlformats.org/officeDocument/2006/relationships/slideLayout" Target="../slideLayouts/slideLayout14.xml" /><Relationship Id="rId20" Type="http://schemas.openxmlformats.org/officeDocument/2006/relationships/theme" Target="../theme/theme2.xml" /><Relationship Id="rId3" Type="http://schemas.openxmlformats.org/officeDocument/2006/relationships/slideLayout" Target="../slideLayouts/slideLayout15.xml" /><Relationship Id="rId4" Type="http://schemas.openxmlformats.org/officeDocument/2006/relationships/slideLayout" Target="../slideLayouts/slideLayout16.xml" /><Relationship Id="rId5" Type="http://schemas.openxmlformats.org/officeDocument/2006/relationships/slideLayout" Target="../slideLayouts/slideLayout17.xml" /><Relationship Id="rId6" Type="http://schemas.openxmlformats.org/officeDocument/2006/relationships/slideLayout" Target="../slideLayouts/slideLayout18.xml" /><Relationship Id="rId7" Type="http://schemas.openxmlformats.org/officeDocument/2006/relationships/slideLayout" Target="../slideLayouts/slideLayout19.xml" /><Relationship Id="rId8" Type="http://schemas.openxmlformats.org/officeDocument/2006/relationships/slideLayout" Target="../slideLayouts/slideLayout20.xml" /><Relationship Id="rId9" Type="http://schemas.openxmlformats.org/officeDocument/2006/relationships/slideLayout" Target="../slideLayouts/slideLayout21.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F804B-C7E3-4154-8DFE-68089D95F631}" type="datetimeFigureOut">
              <a:rPr lang="tr-TR" smtClean="0"/>
              <a:t>13.12.2022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E782C-E6B4-45A8-ABC9-D410B427C11D}" type="slidenum">
              <a:rPr lang="tr-TR" smtClean="0"/>
              <a:t>‹#›</a:t>
            </a:fld>
            <a:endParaRPr lang="tr-TR"/>
          </a:p>
        </p:txBody>
      </p:sp>
    </p:spTree>
    <p:extLst>
      <p:ext uri="{BB962C8B-B14F-4D97-AF65-F5344CB8AC3E}">
        <p14:creationId xmlns:p14="http://schemas.microsoft.com/office/powerpoint/2010/main" val="3919047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3">
        <a:schemeClr val="bg1"/>
      </p:bgRef>
    </p:bg>
    <p:spTree>
      <p:nvGrpSpPr>
        <p:cNvPr id="1" name=""/>
        <p:cNvGrpSpPr/>
        <p:nvPr/>
      </p:nvGrpSpPr>
      <p:grpSpPr>
        <a:xfrm>
          <a:off x="0" y="0"/>
          <a: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2" name="Freeform 11"/>
            <p:cNvSpPr/>
            <p:nvPr/>
          </p:nvSpPr>
          <p:spPr>
            <a:xfrm>
              <a:off x="-25397" y="0"/>
              <a:ext cx="11773291" cy="6419514"/>
            </a:xfrm>
            <a:custGeom>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gra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tr-TR"/>
              <a:t>Asıl başlık stilini düzenlemek için tıklayın</a:t>
            </a:r>
            <a:endParaRPr lang="en-US"/>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defPPr>
              <a:defRPr lang="en-US"/>
            </a:defPPr>
            <a:lvl1pPr marL="0" algn="r" defTabSz="457200" rtl="0" eaLnBrk="1" latinLnBrk="0" hangingPunct="1">
              <a:defRPr sz="3200" kern="1200" cap="all" baseline="0">
                <a:solidFill>
                  <a:schemeClr val="accent2">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1CEB85-9646-45B1-ABCB-53B928A4790F}" type="datetimeFigureOut">
              <a:rPr lang="tr-TR" smtClean="0"/>
              <a:t>13.12.2022</a:t>
            </a:fld>
            <a:endParaRPr lang="tr-TR"/>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defPPr>
              <a:defRPr lang="en-US"/>
            </a:defPPr>
            <a:lvl1pPr marL="0" algn="l" defTabSz="457200" rtl="0" eaLnBrk="1" latinLnBrk="0" hangingPunct="1">
              <a:defRPr sz="3200" kern="1200" cap="all" baseline="0">
                <a:solidFill>
                  <a:schemeClr val="accent2">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tr-T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defPPr>
              <a:defRPr lang="en-US"/>
            </a:defPPr>
            <a:lvl1pPr marL="0" algn="ctr" defTabSz="457200" rtl="0" eaLnBrk="1" latinLnBrk="0" hangingPunct="1">
              <a:defRPr sz="3200" kern="1200" cap="all" baseline="0">
                <a:solidFill>
                  <a:schemeClr val="accent2">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E2395CC-BDF7-435E-9E41-B27261772C0D}" type="slidenum">
              <a:rPr lang="tr-TR" smtClean="0"/>
              <a:t>‹#›</a:t>
            </a:fld>
            <a:endParaRPr lang="tr-TR"/>
          </a:p>
        </p:txBody>
      </p:sp>
    </p:spTree>
    <p:extLst>
      <p:ext uri="{BB962C8B-B14F-4D97-AF65-F5344CB8AC3E}">
        <p14:creationId xmlns:p14="http://schemas.microsoft.com/office/powerpoint/2010/main" val="778550857"/>
      </p:ext>
    </p:extLst>
  </p:cSld>
  <p:clrMap bg1="lt1" tx1="dk1" bg2="lt2" tx2="dk2" accent1="accent1" accent2="accent2" accent3="accent3" accent4="accent4" accent5="accent5" accent6="accent6" hlink="hlink" folHlink="folHlink"/>
  <p:sldLayoutIdLst>
    <p:sldLayoutId id="2147483661"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transition/>
  <p:timing/>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xml" /><Relationship Id="rId3" Type="http://schemas.openxmlformats.org/officeDocument/2006/relationships/hyperlink" Target="https://www.investopedia.com/terms/c/conditional_probability.asp" TargetMode="Externa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3.xml" /><Relationship Id="rId3" Type="http://schemas.openxmlformats.org/officeDocument/2006/relationships/image" Target="../media/image4.jpe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5.xml" /><Relationship Id="rId3" Type="http://schemas.openxmlformats.org/officeDocument/2006/relationships/image" Target="../media/image5.jpe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6.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6.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pn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60.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7.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3.jpeg" /><Relationship Id="rId3" Type="http://schemas.openxmlformats.org/officeDocument/2006/relationships/image" Target="../media/image3.jpe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microsoft.com/office/2007/relationships/diagramDrawing" Target="../diagrams/drawing1.xml" /><Relationship Id="rId3" Type="http://schemas.openxmlformats.org/officeDocument/2006/relationships/diagramData" Target="../diagrams/data1.xml" /><Relationship Id="rId4" Type="http://schemas.openxmlformats.org/officeDocument/2006/relationships/diagramLayout" Target="../diagrams/layout1.xml" /><Relationship Id="rId5" Type="http://schemas.openxmlformats.org/officeDocument/2006/relationships/diagramQuickStyle" Target="../diagrams/quickStyle1.xml" /><Relationship Id="rId6" Type="http://schemas.openxmlformats.org/officeDocument/2006/relationships/diagramColors" Target="../diagrams/colors1.xml" /><Relationship Id="rId7" Type="http://schemas.openxmlformats.org/officeDocument/2006/relationships/image" Target="../media/image3.jpe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3.jpe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64.png" /><Relationship Id="rId3" Type="http://schemas.openxmlformats.org/officeDocument/2006/relationships/image" Target="../media/image3.jpe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65.jpeg" /><Relationship Id="rId3" Type="http://schemas.openxmlformats.org/officeDocument/2006/relationships/image" Target="../media/image3.jpe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5"/>
        <p:cNvGrpSpPr/>
        <p:nvPr/>
      </p:nvGrpSpPr>
      <p:grpSpPr>
        <a:xfrm>
          <a:off x="0" y="0"/>
          <a:ext cx="0" cy="0"/>
        </a:xfrm>
      </p:grpSpPr>
      <p:sp>
        <p:nvSpPr>
          <p:cNvPr id="66" name="Google Shape;66;p13"/>
          <p:cNvSpPr txBox="1">
            <a:spLocks noGrp="1"/>
          </p:cNvSpPr>
          <p:nvPr>
            <p:ph type="ctrTitle"/>
          </p:nvPr>
        </p:nvSpPr>
        <p:spPr>
          <a:xfrm>
            <a:off x="1338867" y="2335685"/>
            <a:ext cx="9515600" cy="1363200"/>
          </a:xfrm>
          <a:prstGeom prst="rect">
            <a:avLst/>
          </a:prstGeom>
        </p:spPr>
        <p:txBody>
          <a:bodyPr spcFirstLastPara="1" vert="horz" wrap="square" lIns="121900" tIns="121900" rIns="121900" bIns="121900" rtlCol="0" anchor="b" anchorCtr="0">
            <a:normAutofit/>
          </a:bodyPr>
          <a:lstStyle/>
          <a:p>
            <a:pPr>
              <a:spcBef>
                <a:spcPct val="0"/>
              </a:spcBef>
            </a:pPr>
            <a:r>
              <a:rPr lang="tr"/>
              <a:t>Naive Bayes</a:t>
            </a:r>
            <a:endParaRPr/>
          </a:p>
        </p:txBody>
      </p:sp>
      <p:sp>
        <p:nvSpPr>
          <p:cNvPr id="67" name="Google Shape;67;p13"/>
          <p:cNvSpPr txBox="1">
            <a:spLocks noGrp="1"/>
          </p:cNvSpPr>
          <p:nvPr>
            <p:ph type="subTitle" idx="1"/>
          </p:nvPr>
        </p:nvSpPr>
        <p:spPr>
          <a:xfrm>
            <a:off x="0" y="0"/>
            <a:ext cx="6494000" cy="4434840"/>
          </a:xfrm>
          <a:prstGeom prst="rect">
            <a:avLst/>
          </a:prstGeom>
        </p:spPr>
        <p:txBody>
          <a:bodyPr spcFirstLastPara="1" vert="horz" wrap="square" lIns="121900" tIns="121900" rIns="121900" bIns="121900" rtlCol="0" anchor="t" anchorCtr="0">
            <a:normAutofit/>
          </a:bodyPr>
          <a:lstStyle/>
          <a:p>
            <a:pPr algn="l">
              <a:spcBef>
                <a:spcPct val="0"/>
              </a:spcBef>
            </a:pPr>
            <a:endParaRPr lang="tr-TR"/>
          </a:p>
          <a:p>
            <a:pPr algn="l">
              <a:spcBef>
                <a:spcPct val="0"/>
              </a:spcBef>
            </a:pPr>
            <a:endParaRPr/>
          </a:p>
        </p:txBody>
      </p:sp>
      <p:sp>
        <p:nvSpPr>
          <p:cNvPr id="68" name="Google Shape;68;p1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tr"/>
              <a:t>1</a:t>
            </a:fld>
            <a:endParaRPr/>
          </a:p>
        </p:txBody>
      </p:sp>
    </p:spTree>
    <p:extLst>
      <p:ext uri="{BB962C8B-B14F-4D97-AF65-F5344CB8AC3E}">
        <p14:creationId xmlns:p14="http://schemas.microsoft.com/office/powerpoint/2010/main" val="1453464839"/>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a:xfrm>
            <a:off x="2377440" y="940526"/>
            <a:ext cx="7053942" cy="3513908"/>
          </a:xfrm>
        </p:spPr>
        <p:txBody>
          <a:bodyPr>
            <a:normAutofit/>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571" y="528093"/>
            <a:ext cx="11197000" cy="5973542"/>
          </a:xfrm>
        </p:spPr>
      </p:pic>
    </p:spTree>
    <p:extLst>
      <p:ext uri="{BB962C8B-B14F-4D97-AF65-F5344CB8AC3E}">
        <p14:creationId xmlns:p14="http://schemas.microsoft.com/office/powerpoint/2010/main" val="366682635"/>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77" y="365125"/>
            <a:ext cx="11262246" cy="6074228"/>
          </a:xfrm>
        </p:spPr>
      </p:pic>
    </p:spTree>
    <p:extLst>
      <p:ext uri="{BB962C8B-B14F-4D97-AF65-F5344CB8AC3E}">
        <p14:creationId xmlns:p14="http://schemas.microsoft.com/office/powerpoint/2010/main" val="1436782465"/>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49" y="365125"/>
            <a:ext cx="11732107" cy="6205492"/>
          </a:xfrm>
        </p:spPr>
      </p:pic>
    </p:spTree>
    <p:extLst>
      <p:ext uri="{BB962C8B-B14F-4D97-AF65-F5344CB8AC3E}">
        <p14:creationId xmlns:p14="http://schemas.microsoft.com/office/powerpoint/2010/main" val="4098984843"/>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75" y="235131"/>
            <a:ext cx="11946816" cy="6399032"/>
          </a:xfrm>
        </p:spPr>
      </p:pic>
    </p:spTree>
    <p:extLst>
      <p:ext uri="{BB962C8B-B14F-4D97-AF65-F5344CB8AC3E}">
        <p14:creationId xmlns:p14="http://schemas.microsoft.com/office/powerpoint/2010/main" val="3648538303"/>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170" y="257528"/>
            <a:ext cx="11959660" cy="6600472"/>
          </a:xfrm>
          <a:prstGeom prst="rect">
            <a:avLst/>
          </a:prstGeom>
          <a:ln>
            <a:noFill/>
          </a:ln>
          <a:effectLst>
            <a:softEdge rad="112500"/>
          </a:effectLst>
        </p:spPr>
      </p:pic>
    </p:spTree>
    <p:extLst>
      <p:ext uri="{BB962C8B-B14F-4D97-AF65-F5344CB8AC3E}">
        <p14:creationId xmlns:p14="http://schemas.microsoft.com/office/powerpoint/2010/main" val="590596663"/>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182" y="235132"/>
            <a:ext cx="11943072" cy="6439988"/>
          </a:xfrm>
        </p:spPr>
      </p:pic>
    </p:spTree>
    <p:extLst>
      <p:ext uri="{BB962C8B-B14F-4D97-AF65-F5344CB8AC3E}">
        <p14:creationId xmlns:p14="http://schemas.microsoft.com/office/powerpoint/2010/main" val="2349078269"/>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730" y="169818"/>
            <a:ext cx="11358540" cy="6466113"/>
          </a:xfrm>
        </p:spPr>
      </p:pic>
    </p:spTree>
    <p:extLst>
      <p:ext uri="{BB962C8B-B14F-4D97-AF65-F5344CB8AC3E}">
        <p14:creationId xmlns:p14="http://schemas.microsoft.com/office/powerpoint/2010/main" val="2289768063"/>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950" y="235130"/>
            <a:ext cx="11456124" cy="6560265"/>
          </a:xfrm>
        </p:spPr>
      </p:pic>
    </p:spTree>
    <p:extLst>
      <p:ext uri="{BB962C8B-B14F-4D97-AF65-F5344CB8AC3E}">
        <p14:creationId xmlns:p14="http://schemas.microsoft.com/office/powerpoint/2010/main" val="2523013322"/>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91" y="365125"/>
            <a:ext cx="11249177" cy="6048738"/>
          </a:xfrm>
        </p:spPr>
      </p:pic>
    </p:spTree>
    <p:extLst>
      <p:ext uri="{BB962C8B-B14F-4D97-AF65-F5344CB8AC3E}">
        <p14:creationId xmlns:p14="http://schemas.microsoft.com/office/powerpoint/2010/main" val="745351195"/>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832" y="365125"/>
            <a:ext cx="11598335" cy="6176963"/>
          </a:xfrm>
        </p:spPr>
      </p:pic>
    </p:spTree>
    <p:extLst>
      <p:ext uri="{BB962C8B-B14F-4D97-AF65-F5344CB8AC3E}">
        <p14:creationId xmlns:p14="http://schemas.microsoft.com/office/powerpoint/2010/main" val="3204402526"/>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2"/>
        <p:cNvGrpSpPr/>
        <p:nvPr/>
      </p:nvGrpSpPr>
      <p:grpSpPr>
        <a:xfrm>
          <a:off x="0" y="0"/>
          <a:ext cx="0" cy="0"/>
        </a:xfrm>
      </p:grpSpPr>
      <p:sp>
        <p:nvSpPr>
          <p:cNvPr id="73" name="Google Shape;73;p14"/>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rmAutofit/>
          </a:bodyPr>
          <a:lstStyle/>
          <a:p>
            <a:r>
              <a:rPr lang="tr"/>
              <a:t>Naive Bayes Nedir ve Tarihçesi</a:t>
            </a:r>
            <a:endParaRPr/>
          </a:p>
        </p:txBody>
      </p:sp>
      <p:sp>
        <p:nvSpPr>
          <p:cNvPr id="74" name="Google Shape;74;p14"/>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rmAutofit/>
          </a:bodyPr>
          <a:lstStyle/>
          <a:p>
            <a:pPr marL="0" indent="0">
              <a:buNone/>
            </a:pPr>
            <a:r>
              <a:rPr lang="tr"/>
              <a:t>Naive Bayes algoritması, sınıflandırma problemlerinin çözümünde kullanılan </a:t>
            </a:r>
            <a:r>
              <a:rPr lang="tr" u="sng"/>
              <a:t>denetimli bir öğrenme algoritmasıdır</a:t>
            </a:r>
            <a:r>
              <a:rPr lang="tr"/>
              <a:t>. Algoritmanın adı </a:t>
            </a:r>
            <a:r>
              <a:rPr lang="tr">
                <a:highlight>
                  <a:srgbClr val="FFFFFF"/>
                </a:highlight>
              </a:rPr>
              <a:t>18. yüzyıl İngiliz matematikçisi Thomas Bayes' in adını taşıyan Bayes teoremine dayan</a:t>
            </a:r>
            <a:r>
              <a:rPr lang="tr">
                <a:highlight>
                  <a:srgbClr val="FFFFFF"/>
                </a:highlight>
                <a:latin typeface="Roboto"/>
                <a:ea typeface="Roboto"/>
                <a:cs typeface="Roboto"/>
                <a:sym typeface="Roboto"/>
              </a:rPr>
              <a:t>ır. </a:t>
            </a:r>
            <a:r>
              <a:rPr lang="tr">
                <a:highlight>
                  <a:srgbClr val="FFFFFF"/>
                </a:highlight>
              </a:rPr>
              <a:t>Bayes Teoremi, koşullu</a:t>
            </a:r>
            <a:r>
              <a:rPr lang="tr">
                <a:highlight>
                  <a:srgbClr val="FFFFFF"/>
                </a:highlight>
                <a:uFill>
                  <a:noFill/>
                </a:uFill>
                <a:hlinkClick r:id="rId3"/>
              </a:rPr>
              <a:t> </a:t>
            </a:r>
            <a:r>
              <a:rPr lang="tr">
                <a:highlight>
                  <a:srgbClr val="FFFFFF"/>
                </a:highlight>
              </a:rPr>
              <a:t>olasılığı bulmak için kullandığımız matematiksel bir formüldür.</a:t>
            </a:r>
            <a:endParaRPr>
              <a:highlight>
                <a:srgbClr val="FFFFFF"/>
              </a:highlight>
            </a:endParaRPr>
          </a:p>
          <a:p>
            <a:pPr marL="0" indent="0">
              <a:spcBef>
                <a:spcPts val="1600"/>
              </a:spcBef>
              <a:buNone/>
            </a:pPr>
            <a:endParaRPr/>
          </a:p>
          <a:p>
            <a:pPr marL="0" indent="0">
              <a:spcBef>
                <a:spcPts val="1600"/>
              </a:spcBef>
              <a:buNone/>
            </a:pPr>
            <a:endParaRPr/>
          </a:p>
          <a:p>
            <a:pPr marL="0" indent="0">
              <a:spcBef>
                <a:spcPts val="1600"/>
              </a:spcBef>
              <a:spcAft>
                <a:spcPts val="1600"/>
              </a:spcAft>
              <a:buNone/>
            </a:pPr>
            <a:endParaRPr/>
          </a:p>
        </p:txBody>
      </p:sp>
      <p:sp>
        <p:nvSpPr>
          <p:cNvPr id="75" name="Google Shape;75;p1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tr"/>
              <a:t>2</a:t>
            </a:fld>
            <a:endParaRPr/>
          </a:p>
        </p:txBody>
      </p:sp>
    </p:spTree>
    <p:extLst>
      <p:ext uri="{BB962C8B-B14F-4D97-AF65-F5344CB8AC3E}">
        <p14:creationId xmlns:p14="http://schemas.microsoft.com/office/powerpoint/2010/main" val="4026989750"/>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867" y="365125"/>
            <a:ext cx="11326394" cy="6257108"/>
          </a:xfrm>
        </p:spPr>
      </p:pic>
    </p:spTree>
    <p:extLst>
      <p:ext uri="{BB962C8B-B14F-4D97-AF65-F5344CB8AC3E}">
        <p14:creationId xmlns:p14="http://schemas.microsoft.com/office/powerpoint/2010/main" val="1369967706"/>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52" y="365125"/>
            <a:ext cx="11761496" cy="6406347"/>
          </a:xfrm>
        </p:spPr>
      </p:pic>
    </p:spTree>
    <p:extLst>
      <p:ext uri="{BB962C8B-B14F-4D97-AF65-F5344CB8AC3E}">
        <p14:creationId xmlns:p14="http://schemas.microsoft.com/office/powerpoint/2010/main" val="3874194512"/>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160" y="365125"/>
            <a:ext cx="11267002" cy="6218555"/>
          </a:xfrm>
        </p:spPr>
      </p:pic>
    </p:spTree>
    <p:extLst>
      <p:ext uri="{BB962C8B-B14F-4D97-AF65-F5344CB8AC3E}">
        <p14:creationId xmlns:p14="http://schemas.microsoft.com/office/powerpoint/2010/main" val="1910708516"/>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697" y="365125"/>
            <a:ext cx="11574605" cy="6217920"/>
          </a:xfrm>
        </p:spPr>
      </p:pic>
    </p:spTree>
    <p:extLst>
      <p:ext uri="{BB962C8B-B14F-4D97-AF65-F5344CB8AC3E}">
        <p14:creationId xmlns:p14="http://schemas.microsoft.com/office/powerpoint/2010/main" val="3133180309"/>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893" y="365125"/>
            <a:ext cx="11790213" cy="6284865"/>
          </a:xfrm>
        </p:spPr>
      </p:pic>
    </p:spTree>
    <p:extLst>
      <p:ext uri="{BB962C8B-B14F-4D97-AF65-F5344CB8AC3E}">
        <p14:creationId xmlns:p14="http://schemas.microsoft.com/office/powerpoint/2010/main" val="1587093478"/>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47" y="235132"/>
            <a:ext cx="12065305" cy="6514086"/>
          </a:xfrm>
        </p:spPr>
      </p:pic>
    </p:spTree>
    <p:extLst>
      <p:ext uri="{BB962C8B-B14F-4D97-AF65-F5344CB8AC3E}">
        <p14:creationId xmlns:p14="http://schemas.microsoft.com/office/powerpoint/2010/main" val="75800438"/>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215" y="235132"/>
            <a:ext cx="11467570" cy="6479177"/>
          </a:xfrm>
        </p:spPr>
      </p:pic>
    </p:spTree>
    <p:extLst>
      <p:ext uri="{BB962C8B-B14F-4D97-AF65-F5344CB8AC3E}">
        <p14:creationId xmlns:p14="http://schemas.microsoft.com/office/powerpoint/2010/main" val="601853508"/>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778" y="365125"/>
            <a:ext cx="11262444" cy="6244046"/>
          </a:xfrm>
        </p:spPr>
      </p:pic>
    </p:spTree>
    <p:extLst>
      <p:ext uri="{BB962C8B-B14F-4D97-AF65-F5344CB8AC3E}">
        <p14:creationId xmlns:p14="http://schemas.microsoft.com/office/powerpoint/2010/main" val="774385366"/>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079" y="365125"/>
            <a:ext cx="11883842" cy="6216152"/>
          </a:xfrm>
        </p:spPr>
      </p:pic>
    </p:spTree>
    <p:extLst>
      <p:ext uri="{BB962C8B-B14F-4D97-AF65-F5344CB8AC3E}">
        <p14:creationId xmlns:p14="http://schemas.microsoft.com/office/powerpoint/2010/main" val="270875840"/>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464" y="365126"/>
            <a:ext cx="11427072" cy="6177598"/>
          </a:xfrm>
        </p:spPr>
      </p:pic>
    </p:spTree>
    <p:extLst>
      <p:ext uri="{BB962C8B-B14F-4D97-AF65-F5344CB8AC3E}">
        <p14:creationId xmlns:p14="http://schemas.microsoft.com/office/powerpoint/2010/main" val="1504938228"/>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9"/>
        <p:cNvGrpSpPr/>
        <p:nvPr/>
      </p:nvGrpSpPr>
      <p:grpSpPr>
        <a:xfrm>
          <a:off x="0" y="0"/>
          <a:ext cx="0" cy="0"/>
        </a:xfrm>
      </p:grpSpPr>
      <p:sp>
        <p:nvSpPr>
          <p:cNvPr id="80" name="Google Shape;80;p15"/>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rmAutofit/>
          </a:bodyPr>
          <a:lstStyle/>
          <a:p>
            <a:r>
              <a:rPr lang="tr"/>
              <a:t>Naive Bayes Nedir ve Tarihçesi</a:t>
            </a:r>
            <a:endParaRPr/>
          </a:p>
        </p:txBody>
      </p:sp>
      <p:sp>
        <p:nvSpPr>
          <p:cNvPr id="81" name="Google Shape;81;p15"/>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tr"/>
              <a:t>Naive Bayes, verilerinize uygulayabileceğiniz en basit algoritmadan bir tanesidir. Adından da anlaşılacağı gibi, burada bu algoritma, veri kümesindeki tüm değişkenlerin “Naive” yani birbiriyle ilişkili olmadığı için bir varsayımda bulunur.</a:t>
            </a:r>
            <a:endParaRPr/>
          </a:p>
        </p:txBody>
      </p:sp>
      <p:pic>
        <p:nvPicPr>
          <p:cNvPr id="82" name="Google Shape;82;p15"/>
          <p:cNvPicPr preferRelativeResize="0"/>
          <p:nvPr/>
        </p:nvPicPr>
        <p:blipFill>
          <a:blip r:embed="rId3">
            <a:alphaModFix/>
          </a:blip>
          <a:stretch>
            <a:fillRect/>
          </a:stretch>
        </p:blipFill>
        <p:spPr>
          <a:xfrm>
            <a:off x="7213167" y="3566267"/>
            <a:ext cx="4100600" cy="2351000"/>
          </a:xfrm>
          <a:prstGeom prst="rect">
            <a:avLst/>
          </a:prstGeom>
          <a:noFill/>
          <a:ln>
            <a:noFill/>
          </a:ln>
        </p:spPr>
      </p:pic>
      <p:sp>
        <p:nvSpPr>
          <p:cNvPr id="83" name="Google Shape;83;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tr"/>
              <a:t>3</a:t>
            </a:fld>
            <a:endParaRPr/>
          </a:p>
        </p:txBody>
      </p:sp>
    </p:spTree>
    <p:extLst>
      <p:ext uri="{BB962C8B-B14F-4D97-AF65-F5344CB8AC3E}">
        <p14:creationId xmlns:p14="http://schemas.microsoft.com/office/powerpoint/2010/main" val="2441872757"/>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73" y="365125"/>
            <a:ext cx="11624854" cy="6033272"/>
          </a:xfrm>
        </p:spPr>
      </p:pic>
    </p:spTree>
    <p:extLst>
      <p:ext uri="{BB962C8B-B14F-4D97-AF65-F5344CB8AC3E}">
        <p14:creationId xmlns:p14="http://schemas.microsoft.com/office/powerpoint/2010/main" val="541042541"/>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36" y="365125"/>
            <a:ext cx="11800328" cy="6176963"/>
          </a:xfrm>
        </p:spPr>
      </p:pic>
    </p:spTree>
    <p:extLst>
      <p:ext uri="{BB962C8B-B14F-4D97-AF65-F5344CB8AC3E}">
        <p14:creationId xmlns:p14="http://schemas.microsoft.com/office/powerpoint/2010/main" val="7285360"/>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340" y="365125"/>
            <a:ext cx="11627281" cy="6124077"/>
          </a:xfrm>
        </p:spPr>
      </p:pic>
    </p:spTree>
    <p:extLst>
      <p:ext uri="{BB962C8B-B14F-4D97-AF65-F5344CB8AC3E}">
        <p14:creationId xmlns:p14="http://schemas.microsoft.com/office/powerpoint/2010/main" val="3983009626"/>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21" y="365125"/>
            <a:ext cx="11375288" cy="5967957"/>
          </a:xfrm>
        </p:spPr>
      </p:pic>
    </p:spTree>
    <p:extLst>
      <p:ext uri="{BB962C8B-B14F-4D97-AF65-F5344CB8AC3E}">
        <p14:creationId xmlns:p14="http://schemas.microsoft.com/office/powerpoint/2010/main" val="3709055604"/>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582" y="261257"/>
            <a:ext cx="12004835" cy="6176963"/>
          </a:xfrm>
        </p:spPr>
      </p:pic>
    </p:spTree>
    <p:extLst>
      <p:ext uri="{BB962C8B-B14F-4D97-AF65-F5344CB8AC3E}">
        <p14:creationId xmlns:p14="http://schemas.microsoft.com/office/powerpoint/2010/main" val="3385296407"/>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344" y="248194"/>
            <a:ext cx="11024639" cy="5967957"/>
          </a:xfrm>
        </p:spPr>
      </p:pic>
    </p:spTree>
    <p:extLst>
      <p:ext uri="{BB962C8B-B14F-4D97-AF65-F5344CB8AC3E}">
        <p14:creationId xmlns:p14="http://schemas.microsoft.com/office/powerpoint/2010/main" val="321918463"/>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26" y="365125"/>
            <a:ext cx="11632413" cy="5915706"/>
          </a:xfrm>
        </p:spPr>
      </p:pic>
    </p:spTree>
    <p:extLst>
      <p:ext uri="{BB962C8B-B14F-4D97-AF65-F5344CB8AC3E}">
        <p14:creationId xmlns:p14="http://schemas.microsoft.com/office/powerpoint/2010/main" val="2234829022"/>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21" y="365125"/>
            <a:ext cx="11353757" cy="5954894"/>
          </a:xfrm>
        </p:spPr>
      </p:pic>
    </p:spTree>
    <p:extLst>
      <p:ext uri="{BB962C8B-B14F-4D97-AF65-F5344CB8AC3E}">
        <p14:creationId xmlns:p14="http://schemas.microsoft.com/office/powerpoint/2010/main" val="2379659670"/>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740" y="365125"/>
            <a:ext cx="11792519" cy="6059397"/>
          </a:xfrm>
        </p:spPr>
      </p:pic>
    </p:spTree>
    <p:extLst>
      <p:ext uri="{BB962C8B-B14F-4D97-AF65-F5344CB8AC3E}">
        <p14:creationId xmlns:p14="http://schemas.microsoft.com/office/powerpoint/2010/main" val="881502511"/>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044" y="365125"/>
            <a:ext cx="10979911" cy="5863664"/>
          </a:xfrm>
        </p:spPr>
      </p:pic>
    </p:spTree>
    <p:extLst>
      <p:ext uri="{BB962C8B-B14F-4D97-AF65-F5344CB8AC3E}">
        <p14:creationId xmlns:p14="http://schemas.microsoft.com/office/powerpoint/2010/main" val="3025753006"/>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7"/>
        <p:cNvGrpSpPr/>
        <p:nvPr/>
      </p:nvGrpSpPr>
      <p:grpSpPr>
        <a:xfrm>
          <a:off x="0" y="0"/>
          <a:ext cx="0" cy="0"/>
        </a:xfrm>
      </p:grpSpPr>
      <p:sp>
        <p:nvSpPr>
          <p:cNvPr id="88" name="Google Shape;88;p16"/>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rmAutofit/>
          </a:bodyPr>
          <a:lstStyle/>
          <a:p>
            <a:r>
              <a:rPr lang="tr"/>
              <a:t>Neden Naive Bayes deniyor?</a:t>
            </a:r>
            <a:endParaRPr/>
          </a:p>
        </p:txBody>
      </p:sp>
      <p:sp>
        <p:nvSpPr>
          <p:cNvPr id="89" name="Google Shape;89;p16"/>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rmAutofit/>
          </a:bodyPr>
          <a:lstStyle/>
          <a:p>
            <a:pPr marL="0" indent="0">
              <a:buNone/>
            </a:pPr>
            <a:r>
              <a:rPr lang="tr"/>
              <a:t>Naive Bayes algoritması, Naive ve Bayes olmak üzere iki kelimeden oluşur ve şu şekilde tanımlanabilir:</a:t>
            </a:r>
            <a:endParaRPr/>
          </a:p>
          <a:p>
            <a:pPr marL="0" indent="0">
              <a:spcBef>
                <a:spcPts val="1600"/>
              </a:spcBef>
              <a:buNone/>
            </a:pPr>
            <a:r>
              <a:rPr lang="tr">
                <a:solidFill>
                  <a:srgbClr val="980000"/>
                </a:solidFill>
              </a:rPr>
              <a:t>Naive :</a:t>
            </a:r>
            <a:r>
              <a:rPr lang="tr"/>
              <a:t> Belirli bir özelliğin oluşumunun diğer özelliklerin ortaya çıkışından bağımsız olduğunu varsaydığı için Naive olarak adlandırılır. Bu nedenle yüksek yanlılığa (bias) sahiptir.</a:t>
            </a:r>
            <a:endParaRPr/>
          </a:p>
          <a:p>
            <a:pPr marL="0" indent="0">
              <a:spcBef>
                <a:spcPts val="1600"/>
              </a:spcBef>
              <a:spcAft>
                <a:spcPts val="1600"/>
              </a:spcAft>
              <a:buNone/>
            </a:pPr>
            <a:r>
              <a:rPr lang="tr">
                <a:solidFill>
                  <a:srgbClr val="980000"/>
                </a:solidFill>
              </a:rPr>
              <a:t>Bayes :</a:t>
            </a:r>
            <a:r>
              <a:rPr lang="tr"/>
              <a:t> Bayes teoremi ilkesine bağlı olduğu için Bayes olarak adlandırılır .</a:t>
            </a:r>
            <a:endParaRPr/>
          </a:p>
        </p:txBody>
      </p:sp>
      <p:sp>
        <p:nvSpPr>
          <p:cNvPr id="90" name="Google Shape;90;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tr"/>
              <a:t>4</a:t>
            </a:fld>
            <a:endParaRPr/>
          </a:p>
        </p:txBody>
      </p:sp>
    </p:spTree>
    <p:extLst>
      <p:ext uri="{BB962C8B-B14F-4D97-AF65-F5344CB8AC3E}">
        <p14:creationId xmlns:p14="http://schemas.microsoft.com/office/powerpoint/2010/main" val="2631049600"/>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401" y="365125"/>
            <a:ext cx="11151892" cy="5954894"/>
          </a:xfrm>
        </p:spPr>
      </p:pic>
    </p:spTree>
    <p:extLst>
      <p:ext uri="{BB962C8B-B14F-4D97-AF65-F5344CB8AC3E}">
        <p14:creationId xmlns:p14="http://schemas.microsoft.com/office/powerpoint/2010/main" val="4073653681"/>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912" y="365125"/>
            <a:ext cx="11690176" cy="5981020"/>
          </a:xfrm>
        </p:spPr>
      </p:pic>
    </p:spTree>
    <p:extLst>
      <p:ext uri="{BB962C8B-B14F-4D97-AF65-F5344CB8AC3E}">
        <p14:creationId xmlns:p14="http://schemas.microsoft.com/office/powerpoint/2010/main" val="1410721092"/>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149" y="365125"/>
            <a:ext cx="11592486" cy="5941832"/>
          </a:xfrm>
        </p:spPr>
      </p:pic>
    </p:spTree>
    <p:extLst>
      <p:ext uri="{BB962C8B-B14F-4D97-AF65-F5344CB8AC3E}">
        <p14:creationId xmlns:p14="http://schemas.microsoft.com/office/powerpoint/2010/main" val="1722535762"/>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634" y="248195"/>
            <a:ext cx="11665903" cy="5994083"/>
          </a:xfrm>
        </p:spPr>
      </p:pic>
    </p:spTree>
    <p:extLst>
      <p:ext uri="{BB962C8B-B14F-4D97-AF65-F5344CB8AC3E}">
        <p14:creationId xmlns:p14="http://schemas.microsoft.com/office/powerpoint/2010/main" val="1267392717"/>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388" y="365125"/>
            <a:ext cx="11535223" cy="5941832"/>
          </a:xfrm>
        </p:spPr>
      </p:pic>
    </p:spTree>
    <p:extLst>
      <p:ext uri="{BB962C8B-B14F-4D97-AF65-F5344CB8AC3E}">
        <p14:creationId xmlns:p14="http://schemas.microsoft.com/office/powerpoint/2010/main" val="3190490634"/>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47" y="365125"/>
            <a:ext cx="11884105" cy="6007146"/>
          </a:xfrm>
        </p:spPr>
      </p:pic>
    </p:spTree>
    <p:extLst>
      <p:ext uri="{BB962C8B-B14F-4D97-AF65-F5344CB8AC3E}">
        <p14:creationId xmlns:p14="http://schemas.microsoft.com/office/powerpoint/2010/main" val="2807429822"/>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697" y="365125"/>
            <a:ext cx="11328605" cy="5954894"/>
          </a:xfrm>
        </p:spPr>
      </p:pic>
    </p:spTree>
    <p:extLst>
      <p:ext uri="{BB962C8B-B14F-4D97-AF65-F5344CB8AC3E}">
        <p14:creationId xmlns:p14="http://schemas.microsoft.com/office/powerpoint/2010/main" val="3678632657"/>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349" y="365125"/>
            <a:ext cx="11134244" cy="5941832"/>
          </a:xfrm>
        </p:spPr>
      </p:pic>
    </p:spTree>
    <p:extLst>
      <p:ext uri="{BB962C8B-B14F-4D97-AF65-F5344CB8AC3E}">
        <p14:creationId xmlns:p14="http://schemas.microsoft.com/office/powerpoint/2010/main" val="302952128"/>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547" y="365125"/>
            <a:ext cx="11454905" cy="5920614"/>
          </a:xfrm>
        </p:spPr>
      </p:pic>
    </p:spTree>
    <p:extLst>
      <p:ext uri="{BB962C8B-B14F-4D97-AF65-F5344CB8AC3E}">
        <p14:creationId xmlns:p14="http://schemas.microsoft.com/office/powerpoint/2010/main" val="2693111284"/>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383" y="365125"/>
            <a:ext cx="11901234" cy="6281466"/>
          </a:xfrm>
        </p:spPr>
      </p:pic>
    </p:spTree>
    <p:extLst>
      <p:ext uri="{BB962C8B-B14F-4D97-AF65-F5344CB8AC3E}">
        <p14:creationId xmlns:p14="http://schemas.microsoft.com/office/powerpoint/2010/main" val="1460119207"/>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94"/>
        <p:cNvGrpSpPr/>
        <p:nvPr/>
      </p:nvGrpSpPr>
      <p:grpSpPr>
        <a:xfrm>
          <a:off x="0" y="0"/>
          <a:ext cx="0" cy="0"/>
        </a:xfrm>
      </p:grpSpPr>
      <p:sp>
        <p:nvSpPr>
          <p:cNvPr id="95" name="Google Shape;95;p17"/>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rmAutofit/>
          </a:bodyPr>
          <a:lstStyle/>
          <a:p>
            <a:r>
              <a:rPr lang="tr"/>
              <a:t>Neden Naive Bayes deniyor?</a:t>
            </a:r>
            <a:endParaRPr/>
          </a:p>
        </p:txBody>
      </p:sp>
      <p:sp>
        <p:nvSpPr>
          <p:cNvPr id="96" name="Google Shape;96;p17"/>
          <p:cNvSpPr txBox="1">
            <a:spLocks noGrp="1"/>
          </p:cNvSpPr>
          <p:nvPr>
            <p:ph type="body" idx="1"/>
          </p:nvPr>
        </p:nvSpPr>
        <p:spPr>
          <a:xfrm>
            <a:off x="415600" y="1675300"/>
            <a:ext cx="11360800" cy="44036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tr"/>
              <a:t>Bayes Teoremi:</a:t>
            </a:r>
            <a:endParaRPr/>
          </a:p>
        </p:txBody>
      </p:sp>
      <p:pic>
        <p:nvPicPr>
          <p:cNvPr id="97" name="Google Shape;97;p17"/>
          <p:cNvPicPr preferRelativeResize="0"/>
          <p:nvPr/>
        </p:nvPicPr>
        <p:blipFill>
          <a:blip r:embed="rId3">
            <a:alphaModFix/>
          </a:blip>
          <a:srcRect b="7063"/>
          <a:stretch>
            <a:fillRect/>
          </a:stretch>
        </p:blipFill>
        <p:spPr>
          <a:xfrm>
            <a:off x="3346467" y="1688434"/>
            <a:ext cx="7131199" cy="4403601"/>
          </a:xfrm>
          <a:prstGeom prst="rect">
            <a:avLst/>
          </a:prstGeom>
          <a:noFill/>
          <a:ln>
            <a:noFill/>
          </a:ln>
        </p:spPr>
      </p:pic>
      <p:sp>
        <p:nvSpPr>
          <p:cNvPr id="98" name="Google Shape;98;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tr"/>
              <a:t>5</a:t>
            </a:fld>
            <a:endParaRPr/>
          </a:p>
        </p:txBody>
      </p:sp>
    </p:spTree>
    <p:extLst>
      <p:ext uri="{BB962C8B-B14F-4D97-AF65-F5344CB8AC3E}">
        <p14:creationId xmlns:p14="http://schemas.microsoft.com/office/powerpoint/2010/main" val="1795632847"/>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619" y="266811"/>
            <a:ext cx="11488761" cy="6001592"/>
          </a:xfrm>
        </p:spPr>
      </p:pic>
    </p:spTree>
    <p:extLst>
      <p:ext uri="{BB962C8B-B14F-4D97-AF65-F5344CB8AC3E}">
        <p14:creationId xmlns:p14="http://schemas.microsoft.com/office/powerpoint/2010/main" val="3120008274"/>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100" y="365125"/>
            <a:ext cx="11303799" cy="6002096"/>
          </a:xfrm>
        </p:spPr>
      </p:pic>
    </p:spTree>
    <p:extLst>
      <p:ext uri="{BB962C8B-B14F-4D97-AF65-F5344CB8AC3E}">
        <p14:creationId xmlns:p14="http://schemas.microsoft.com/office/powerpoint/2010/main" val="643677064"/>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211" y="365125"/>
            <a:ext cx="11995577" cy="6211826"/>
          </a:xfrm>
        </p:spPr>
      </p:pic>
    </p:spTree>
    <p:extLst>
      <p:ext uri="{BB962C8B-B14F-4D97-AF65-F5344CB8AC3E}">
        <p14:creationId xmlns:p14="http://schemas.microsoft.com/office/powerpoint/2010/main" val="2084628570"/>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5125"/>
            <a:ext cx="12134344" cy="6176963"/>
          </a:xfrm>
        </p:spPr>
      </p:pic>
    </p:spTree>
    <p:extLst>
      <p:ext uri="{BB962C8B-B14F-4D97-AF65-F5344CB8AC3E}">
        <p14:creationId xmlns:p14="http://schemas.microsoft.com/office/powerpoint/2010/main" val="3380521605"/>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329" y="365125"/>
            <a:ext cx="11619341" cy="6108191"/>
          </a:xfrm>
        </p:spPr>
      </p:pic>
    </p:spTree>
    <p:extLst>
      <p:ext uri="{BB962C8B-B14F-4D97-AF65-F5344CB8AC3E}">
        <p14:creationId xmlns:p14="http://schemas.microsoft.com/office/powerpoint/2010/main" val="255518306"/>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098" y="222068"/>
            <a:ext cx="11973803" cy="6294529"/>
          </a:xfrm>
        </p:spPr>
      </p:pic>
    </p:spTree>
    <p:extLst>
      <p:ext uri="{BB962C8B-B14F-4D97-AF65-F5344CB8AC3E}">
        <p14:creationId xmlns:p14="http://schemas.microsoft.com/office/powerpoint/2010/main" val="3317045704"/>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452" y="196402"/>
            <a:ext cx="11556132" cy="6387278"/>
          </a:xfrm>
        </p:spPr>
      </p:pic>
    </p:spTree>
    <p:extLst>
      <p:ext uri="{BB962C8B-B14F-4D97-AF65-F5344CB8AC3E}">
        <p14:creationId xmlns:p14="http://schemas.microsoft.com/office/powerpoint/2010/main" val="186777607"/>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620" y="222069"/>
            <a:ext cx="11306760" cy="6387737"/>
          </a:xfrm>
        </p:spPr>
      </p:pic>
    </p:spTree>
    <p:extLst>
      <p:ext uri="{BB962C8B-B14F-4D97-AF65-F5344CB8AC3E}">
        <p14:creationId xmlns:p14="http://schemas.microsoft.com/office/powerpoint/2010/main" val="3131229888"/>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032" y="365125"/>
            <a:ext cx="11451936" cy="6179366"/>
          </a:xfrm>
        </p:spPr>
      </p:pic>
    </p:spTree>
    <p:extLst>
      <p:ext uri="{BB962C8B-B14F-4D97-AF65-F5344CB8AC3E}">
        <p14:creationId xmlns:p14="http://schemas.microsoft.com/office/powerpoint/2010/main" val="2158292142"/>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727" y="248194"/>
            <a:ext cx="11400545" cy="6296297"/>
          </a:xfrm>
        </p:spPr>
      </p:pic>
    </p:spTree>
    <p:extLst>
      <p:ext uri="{BB962C8B-B14F-4D97-AF65-F5344CB8AC3E}">
        <p14:creationId xmlns:p14="http://schemas.microsoft.com/office/powerpoint/2010/main" val="1888449545"/>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2"/>
        <p:cNvGrpSpPr/>
        <p:nvPr/>
      </p:nvGrpSpPr>
      <p:grpSpPr>
        <a:xfrm>
          <a:off x="0" y="0"/>
          <a:ext cx="0" cy="0"/>
        </a:xfrm>
      </p:grpSpPr>
      <p:sp>
        <p:nvSpPr>
          <p:cNvPr id="103" name="Google Shape;103;p18"/>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rmAutofit/>
          </a:bodyPr>
          <a:lstStyle/>
          <a:p>
            <a:r>
              <a:rPr lang="tr"/>
              <a:t>Naive Bayes Çalışma Mantığı</a:t>
            </a:r>
            <a:endParaRPr/>
          </a:p>
        </p:txBody>
      </p:sp>
      <p:sp>
        <p:nvSpPr>
          <p:cNvPr id="104" name="Google Shape;104;p18"/>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rmAutofit/>
          </a:bodyPr>
          <a:lstStyle/>
          <a:p>
            <a:pPr marL="0" indent="0">
              <a:buNone/>
            </a:pPr>
            <a:r>
              <a:rPr lang="tr">
                <a:highlight>
                  <a:srgbClr val="FFFFFF"/>
                </a:highlight>
              </a:rPr>
              <a:t>Algoritmanın çalışma şekli bir eleman için her durumun olasılığını hesaplar ve olasılık değeri en yüksek olana göre sınıflandırır. Az bir eğitim verisiyle çok başarılı işler çıkarabilir. </a:t>
            </a:r>
            <a:endParaRPr/>
          </a:p>
          <a:p>
            <a:pPr marL="0" indent="0">
              <a:spcBef>
                <a:spcPts val="1600"/>
              </a:spcBef>
              <a:spcAft>
                <a:spcPts val="1600"/>
              </a:spcAft>
              <a:buNone/>
            </a:pPr>
            <a:r>
              <a:rPr lang="tr"/>
              <a:t>Elbette öğretilmiş veri sayısı ne kadar çok ise, test verisinin gerçek kategorisini tespit etmek o kadar kesin olabilmektedir.</a:t>
            </a:r>
            <a:endParaRPr/>
          </a:p>
        </p:txBody>
      </p:sp>
      <p:sp>
        <p:nvSpPr>
          <p:cNvPr id="105" name="Google Shape;105;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tr"/>
              <a:t>6</a:t>
            </a:fld>
            <a:endParaRPr/>
          </a:p>
        </p:txBody>
      </p:sp>
    </p:spTree>
    <p:extLst>
      <p:ext uri="{BB962C8B-B14F-4D97-AF65-F5344CB8AC3E}">
        <p14:creationId xmlns:p14="http://schemas.microsoft.com/office/powerpoint/2010/main" val="30762171"/>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717" y="365125"/>
            <a:ext cx="11170566" cy="6323058"/>
          </a:xfrm>
        </p:spPr>
      </p:pic>
    </p:spTree>
    <p:extLst>
      <p:ext uri="{BB962C8B-B14F-4D97-AF65-F5344CB8AC3E}">
        <p14:creationId xmlns:p14="http://schemas.microsoft.com/office/powerpoint/2010/main" val="4051906009"/>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p:cNvSpPr>
            <a:spLocks noGrp="1"/>
          </p:cNvSpPr>
          <p:nvPr>
            <p:ph type="ctrTitle"/>
          </p:nvPr>
        </p:nvSpPr>
        <p:spPr/>
        <p:txBody>
          <a:bodyPr/>
          <a:lstStyle/>
          <a:p>
            <a:r>
              <a:rPr lang="tr-TR" b="1" err="1">
                <a:solidFill>
                  <a:schemeClr val="accent2"/>
                </a:solidFill>
                <a:cs typeface="Calibri Light"/>
              </a:rPr>
              <a:t>Naive Bayes Algoritması</a:t>
            </a:r>
          </a:p>
        </p:txBody>
      </p:sp>
      <p:sp>
        <p:nvSpPr>
          <p:cNvPr id="3" name="Alt Başlık 2"/>
          <p:cNvSpPr>
            <a:spLocks noGrp="1"/>
          </p:cNvSpPr>
          <p:nvPr>
            <p:ph type="subTitle" idx="1"/>
          </p:nvPr>
        </p:nvSpPr>
        <p:spPr/>
        <p:txBody>
          <a:bodyPr vert="horz" lIns="91440" tIns="45720" rIns="91440" bIns="45720" rtlCol="0" anchor="t">
            <a:normAutofit/>
          </a:bodyPr>
          <a:lstStyle/>
          <a:p>
            <a:r>
              <a:rPr lang="tr-TR" sz="3200" b="1">
                <a:solidFill>
                  <a:schemeClr val="accent2"/>
                </a:solidFill>
                <a:cs typeface="Calibri"/>
              </a:rPr>
              <a:t>Kullanım Alanları</a:t>
            </a:r>
            <a:endParaRPr lang="tr-TR" sz="3200" b="1">
              <a:solidFill>
                <a:schemeClr val="accent2"/>
              </a:solidFill>
            </a:endParaRPr>
          </a:p>
        </p:txBody>
      </p:sp>
    </p:spTree>
    <p:extLst>
      <p:ext uri="{BB962C8B-B14F-4D97-AF65-F5344CB8AC3E}">
        <p14:creationId xmlns:p14="http://schemas.microsoft.com/office/powerpoint/2010/main" val="1552762077"/>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0D68DABB-DE87-0BE2-DD78-518214D63180}"/>
              </a:ext>
            </a:extLst>
          </p:cNvPr>
          <p:cNvSpPr>
            <a:spLocks noGrp="1"/>
          </p:cNvSpPr>
          <p:nvPr>
            <p:ph type="title"/>
          </p:nvPr>
        </p:nvSpPr>
        <p:spPr/>
        <p:txBody>
          <a:bodyPr/>
          <a:lstStyle/>
          <a:p>
            <a:r>
              <a:rPr lang="tr-TR" b="1">
                <a:solidFill>
                  <a:schemeClr val="accent2"/>
                </a:solidFill>
                <a:cs typeface="Calibri Light"/>
              </a:rPr>
              <a:t>Kullanım Alanları</a:t>
            </a:r>
          </a:p>
        </p:txBody>
      </p:sp>
      <p:sp>
        <p:nvSpPr>
          <p:cNvPr id="3" name="İçerik Yer Tutucusu 2">
            <a:extLst>
              <a:ext uri="{FF2B5EF4-FFF2-40B4-BE49-F238E27FC236}">
                <a16:creationId xmlns:a16="http://schemas.microsoft.com/office/drawing/2014/main" id="{5190648E-F3F8-0843-2DDB-18913C491B89}"/>
              </a:ext>
            </a:extLst>
          </p:cNvPr>
          <p:cNvSpPr>
            <a:spLocks noGrp="1"/>
          </p:cNvSpPr>
          <p:nvPr>
            <p:ph idx="1"/>
          </p:nvPr>
        </p:nvSpPr>
        <p:spPr/>
        <p:txBody>
          <a:bodyPr vert="horz" lIns="91440" tIns="45720" rIns="91440" bIns="45720" rtlCol="0" anchor="t">
            <a:normAutofit/>
          </a:bodyPr>
          <a:lstStyle/>
          <a:p>
            <a:pPr marL="0" indent="0">
              <a:buNone/>
            </a:pPr>
            <a:r>
              <a:rPr lang="tr-TR" err="1">
                <a:ea typeface="+mn-lt"/>
                <a:cs typeface="+mn-lt"/>
              </a:rPr>
              <a:t>Naive Bayes, bir çok farklı alanda kullanılabilir. </a:t>
            </a:r>
          </a:p>
          <a:p>
            <a:pPr marL="0" indent="0">
              <a:buNone/>
            </a:pPr>
            <a:endParaRPr lang="tr-TR">
              <a:ea typeface="+mn-lt"/>
              <a:cs typeface="+mn-lt"/>
            </a:endParaRPr>
          </a:p>
          <a:p>
            <a:pPr marL="0" indent="0">
              <a:buNone/>
            </a:pPr>
            <a:r>
              <a:rPr lang="tr-TR">
                <a:ea typeface="+mn-lt"/>
                <a:cs typeface="+mn-lt"/>
              </a:rPr>
              <a:t>Örneğin, bu algoritma sıklıkla doğal dil işleme, sınıflandırma ve regresyon gibi makine öğrenimi uygulamalarında kullanılır. Naive Bayes algoritması ayrıca spam filtreleme, sağlık ve biyoloji </a:t>
            </a:r>
            <a:endParaRPr lang="tr-TR">
              <a:cs typeface="Calibri"/>
            </a:endParaRPr>
          </a:p>
          <a:p>
            <a:pPr marL="0" indent="0">
              <a:buNone/>
            </a:pPr>
            <a:r>
              <a:rPr lang="tr-TR">
                <a:ea typeface="+mn-lt"/>
                <a:cs typeface="+mn-lt"/>
              </a:rPr>
              <a:t>gibi alanlarda da sıklıkla kullanılır. </a:t>
            </a:r>
            <a:endParaRPr lang="tr-TR">
              <a:ea typeface="+mn-lt"/>
              <a:cs typeface="+mn-lt"/>
            </a:endParaRPr>
          </a:p>
          <a:p>
            <a:pPr marL="0" indent="0">
              <a:buNone/>
            </a:pPr>
            <a:r>
              <a:rPr lang="tr-TR">
                <a:ea typeface="+mn-lt"/>
                <a:cs typeface="+mn-lt"/>
              </a:rPr>
              <a:t>Bu algoritma ayrıca bazı sosyal medya platformlarında kullanılır ve kullanıcıların beğendiği içerikleri tahmin etmek için de kullanılabilir.</a:t>
            </a:r>
            <a:endParaRPr lang="tr-TR">
              <a:cs typeface="Calibri"/>
            </a:endParaRPr>
          </a:p>
        </p:txBody>
      </p:sp>
    </p:spTree>
    <p:extLst>
      <p:ext uri="{BB962C8B-B14F-4D97-AF65-F5344CB8AC3E}">
        <p14:creationId xmlns:p14="http://schemas.microsoft.com/office/powerpoint/2010/main" val="1437688980"/>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64D6B6E0-39BA-A2C4-A117-88C74BB030FC}"/>
              </a:ext>
            </a:extLst>
          </p:cNvPr>
          <p:cNvSpPr>
            <a:spLocks noGrp="1"/>
          </p:cNvSpPr>
          <p:nvPr>
            <p:ph type="title"/>
          </p:nvPr>
        </p:nvSpPr>
        <p:spPr/>
        <p:txBody>
          <a:bodyPr/>
          <a:lstStyle/>
          <a:p>
            <a:r>
              <a:rPr lang="tr-TR" b="1">
                <a:solidFill>
                  <a:schemeClr val="accent2"/>
                </a:solidFill>
                <a:ea typeface="+mj-lt"/>
                <a:cs typeface="+mj-lt"/>
              </a:rPr>
              <a:t>Sınıflandırma Probleminin Çözümü</a:t>
            </a:r>
            <a:endParaRPr lang="tr-TR">
              <a:solidFill>
                <a:schemeClr val="accent2"/>
              </a:solidFill>
              <a:cs typeface="Calibri Light"/>
            </a:endParaRPr>
          </a:p>
        </p:txBody>
      </p:sp>
      <p:sp>
        <p:nvSpPr>
          <p:cNvPr id="3" name="İçerik Yer Tutucusu 2">
            <a:extLst>
              <a:ext uri="{FF2B5EF4-FFF2-40B4-BE49-F238E27FC236}">
                <a16:creationId xmlns:a16="http://schemas.microsoft.com/office/drawing/2014/main" id="{A483F3B2-34C6-6BD2-636B-FF96FE7E019D}"/>
              </a:ext>
            </a:extLst>
          </p:cNvPr>
          <p:cNvSpPr>
            <a:spLocks noGrp="1"/>
          </p:cNvSpPr>
          <p:nvPr>
            <p:ph idx="1"/>
          </p:nvPr>
        </p:nvSpPr>
        <p:spPr/>
        <p:txBody>
          <a:bodyPr vert="horz" lIns="91440" tIns="45720" rIns="91440" bIns="45720" rtlCol="0" anchor="t">
            <a:normAutofit/>
          </a:bodyPr>
          <a:lstStyle/>
          <a:p>
            <a:pPr marL="0" indent="0">
              <a:buNone/>
            </a:pPr>
            <a:r>
              <a:rPr lang="tr-TR" err="1">
                <a:ea typeface="+mn-lt"/>
                <a:cs typeface="+mn-lt"/>
              </a:rPr>
              <a:t>Naive Bayes algoritması, verilen bir küme içindeki verileri belirli sınıflara ayırarak sınıflandırmada kullanılabilir. </a:t>
            </a:r>
            <a:endParaRPr lang="tr-TR">
              <a:cs typeface="Calibri"/>
            </a:endParaRPr>
          </a:p>
          <a:p>
            <a:pPr marL="0" indent="0">
              <a:buNone/>
            </a:pPr>
            <a:r>
              <a:rPr lang="tr-TR">
                <a:ea typeface="+mn-lt"/>
                <a:cs typeface="+mn-lt"/>
              </a:rPr>
              <a:t>Örneğin, bir email sınıflandırma sistemi, gelen email'leri spam veya non-spam olarak sınıflandırabilir.</a:t>
            </a:r>
          </a:p>
          <a:p>
            <a:pPr marL="0" indent="0">
              <a:buNone/>
            </a:pPr>
            <a:endParaRPr lang="tr-TR">
              <a:cs typeface="Calibri"/>
            </a:endParaRPr>
          </a:p>
        </p:txBody>
      </p:sp>
      <p:pic>
        <p:nvPicPr>
          <p:cNvPr id="4" name="Resim 4">
            <a:extLst>
              <a:ext uri="{FF2B5EF4-FFF2-40B4-BE49-F238E27FC236}">
                <a16:creationId xmlns:a16="http://schemas.microsoft.com/office/drawing/2014/main" id="{2E038BB4-3443-374C-6C53-695DD57F5944}"/>
              </a:ext>
            </a:extLst>
          </p:cNvPr>
          <p:cNvPicPr>
            <a:picLocks noChangeAspect="1"/>
          </p:cNvPicPr>
          <p:nvPr/>
        </p:nvPicPr>
        <p:blipFill>
          <a:blip r:embed="rId2"/>
          <a:stretch>
            <a:fillRect/>
          </a:stretch>
        </p:blipFill>
        <p:spPr>
          <a:xfrm>
            <a:off x="2625306" y="3515969"/>
            <a:ext cx="6596331" cy="3175986"/>
          </a:xfrm>
          <a:prstGeom prst="rect">
            <a:avLst/>
          </a:prstGeom>
        </p:spPr>
      </p:pic>
    </p:spTree>
    <p:extLst>
      <p:ext uri="{BB962C8B-B14F-4D97-AF65-F5344CB8AC3E}">
        <p14:creationId xmlns:p14="http://schemas.microsoft.com/office/powerpoint/2010/main" val="1136191588"/>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18023985-1A52-5BAB-AAA3-46761FD417C7}"/>
              </a:ext>
            </a:extLst>
          </p:cNvPr>
          <p:cNvSpPr>
            <a:spLocks noGrp="1"/>
          </p:cNvSpPr>
          <p:nvPr>
            <p:ph type="title"/>
          </p:nvPr>
        </p:nvSpPr>
        <p:spPr/>
        <p:txBody>
          <a:bodyPr/>
          <a:lstStyle/>
          <a:p>
            <a:r>
              <a:rPr lang="tr-TR" b="1">
                <a:solidFill>
                  <a:schemeClr val="accent2"/>
                </a:solidFill>
                <a:ea typeface="+mj-lt"/>
                <a:cs typeface="+mj-lt"/>
              </a:rPr>
              <a:t>Veri Madenciliğinde Değerlendirme</a:t>
            </a:r>
            <a:endParaRPr lang="tr-TR" b="1">
              <a:solidFill>
                <a:schemeClr val="accent2"/>
              </a:solidFill>
            </a:endParaRPr>
          </a:p>
        </p:txBody>
      </p:sp>
      <p:sp>
        <p:nvSpPr>
          <p:cNvPr id="3" name="İçerik Yer Tutucusu 2">
            <a:extLst>
              <a:ext uri="{FF2B5EF4-FFF2-40B4-BE49-F238E27FC236}">
                <a16:creationId xmlns:a16="http://schemas.microsoft.com/office/drawing/2014/main" id="{3962A812-18EA-B5A8-DD55-53B695D23ECE}"/>
              </a:ext>
            </a:extLst>
          </p:cNvPr>
          <p:cNvSpPr>
            <a:spLocks noGrp="1"/>
          </p:cNvSpPr>
          <p:nvPr>
            <p:ph idx="1"/>
          </p:nvPr>
        </p:nvSpPr>
        <p:spPr/>
        <p:txBody>
          <a:bodyPr vert="horz" lIns="91440" tIns="45720" rIns="91440" bIns="45720" rtlCol="0" anchor="t">
            <a:normAutofit/>
          </a:bodyPr>
          <a:lstStyle/>
          <a:p>
            <a:pPr marL="0" indent="0">
              <a:buNone/>
            </a:pPr>
            <a:r>
              <a:rPr lang="tr-TR" err="1">
                <a:ea typeface="+mn-lt"/>
                <a:cs typeface="+mn-lt"/>
              </a:rPr>
              <a:t>Naive Bayes algoritması, veri madenciliğinde çok sayıda değişken içeren verilerin hızlı ve doğru bir şekilde değerlendirilmesinde kullanılabilir.</a:t>
            </a:r>
          </a:p>
          <a:p>
            <a:pPr marL="0" indent="0">
              <a:buNone/>
            </a:pPr>
            <a:endParaRPr lang="tr-TR">
              <a:ea typeface="+mn-lt"/>
              <a:cs typeface="+mn-lt"/>
            </a:endParaRPr>
          </a:p>
          <a:p>
            <a:pPr marL="0" indent="0">
              <a:buNone/>
            </a:pPr>
            <a:r>
              <a:rPr lang="tr-TR">
                <a:ea typeface="+mn-lt"/>
                <a:cs typeface="+mn-lt"/>
              </a:rPr>
              <a:t>Örneğin, bir banka müşteri verisi üzerinde Naive Bayes algoritması kullanarak, müşterilerin kredi notlarını tahmin edilebilir ve kredi verme kararlarını buna göre belirlenebilir.</a:t>
            </a:r>
            <a:endParaRPr lang="tr-TR">
              <a:cs typeface="Calibri"/>
            </a:endParaRPr>
          </a:p>
          <a:p>
            <a:endParaRPr lang="tr-TR">
              <a:cs typeface="Calibri"/>
            </a:endParaRPr>
          </a:p>
        </p:txBody>
      </p:sp>
    </p:spTree>
    <p:extLst>
      <p:ext uri="{BB962C8B-B14F-4D97-AF65-F5344CB8AC3E}">
        <p14:creationId xmlns:p14="http://schemas.microsoft.com/office/powerpoint/2010/main" val="2806448430"/>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12944963-EFB7-61B0-8E2A-C98E49B510F5}"/>
              </a:ext>
            </a:extLst>
          </p:cNvPr>
          <p:cNvSpPr>
            <a:spLocks noGrp="1"/>
          </p:cNvSpPr>
          <p:nvPr>
            <p:ph type="title"/>
          </p:nvPr>
        </p:nvSpPr>
        <p:spPr/>
        <p:txBody>
          <a:bodyPr/>
          <a:lstStyle/>
          <a:p>
            <a:r>
              <a:rPr lang="tr-TR" b="1">
                <a:solidFill>
                  <a:schemeClr val="accent2"/>
                </a:solidFill>
                <a:ea typeface="+mj-lt"/>
                <a:cs typeface="+mj-lt"/>
              </a:rPr>
              <a:t>Medikal Tıp</a:t>
            </a:r>
          </a:p>
        </p:txBody>
      </p:sp>
      <p:sp>
        <p:nvSpPr>
          <p:cNvPr id="3" name="İçerik Yer Tutucusu 2">
            <a:extLst>
              <a:ext uri="{FF2B5EF4-FFF2-40B4-BE49-F238E27FC236}">
                <a16:creationId xmlns:a16="http://schemas.microsoft.com/office/drawing/2014/main" id="{0916B292-F1EC-8081-D0D2-7D0E32579D28}"/>
              </a:ext>
            </a:extLst>
          </p:cNvPr>
          <p:cNvSpPr>
            <a:spLocks noGrp="1"/>
          </p:cNvSpPr>
          <p:nvPr>
            <p:ph idx="1"/>
          </p:nvPr>
        </p:nvSpPr>
        <p:spPr/>
        <p:txBody>
          <a:bodyPr vert="horz" lIns="91440" tIns="45720" rIns="91440" bIns="45720" rtlCol="0" anchor="t">
            <a:normAutofit/>
          </a:bodyPr>
          <a:lstStyle/>
          <a:p>
            <a:pPr marL="0" indent="0">
              <a:buNone/>
            </a:pPr>
            <a:r>
              <a:rPr lang="tr-TR" err="1">
                <a:ea typeface="+mn-lt"/>
                <a:cs typeface="+mn-lt"/>
              </a:rPr>
              <a:t>Naive Bayes algoritması, hastalık tanısında kullanılabilir. </a:t>
            </a:r>
          </a:p>
          <a:p>
            <a:pPr marL="0" indent="0">
              <a:buNone/>
            </a:pPr>
            <a:r>
              <a:rPr lang="tr-TR">
                <a:ea typeface="+mn-lt"/>
                <a:cs typeface="+mn-lt"/>
              </a:rPr>
              <a:t>Örneğin, bir hastanın belirtileri ve test sonuçlarına göre hastalığın hangi tip olduğunun tahmin edilebilir.</a:t>
            </a:r>
          </a:p>
          <a:p>
            <a:pPr marL="0" indent="0">
              <a:buNone/>
            </a:pPr>
            <a:endParaRPr lang="tr-TR">
              <a:cs typeface="Calibri"/>
            </a:endParaRPr>
          </a:p>
        </p:txBody>
      </p:sp>
      <p:pic>
        <p:nvPicPr>
          <p:cNvPr id="4" name="Resim 4" descr="metin içeren bir resim&#10;&#10;Açıklama otomatik olarak oluşturuldu">
            <a:extLst>
              <a:ext uri="{FF2B5EF4-FFF2-40B4-BE49-F238E27FC236}">
                <a16:creationId xmlns:a16="http://schemas.microsoft.com/office/drawing/2014/main" id="{110D8EE7-6C16-8140-70F5-EE27E9C14896}"/>
              </a:ext>
            </a:extLst>
          </p:cNvPr>
          <p:cNvPicPr>
            <a:picLocks noChangeAspect="1"/>
          </p:cNvPicPr>
          <p:nvPr/>
        </p:nvPicPr>
        <p:blipFill>
          <a:blip r:embed="rId2"/>
          <a:stretch>
            <a:fillRect/>
          </a:stretch>
        </p:blipFill>
        <p:spPr>
          <a:xfrm>
            <a:off x="2467154" y="3295400"/>
            <a:ext cx="7272067" cy="3128296"/>
          </a:xfrm>
          <a:prstGeom prst="rect">
            <a:avLst/>
          </a:prstGeom>
        </p:spPr>
      </p:pic>
    </p:spTree>
    <p:extLst>
      <p:ext uri="{BB962C8B-B14F-4D97-AF65-F5344CB8AC3E}">
        <p14:creationId xmlns:p14="http://schemas.microsoft.com/office/powerpoint/2010/main" val="745157856"/>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A514FCB0-9DC5-AA22-70C8-CF950B1AAD85}"/>
              </a:ext>
            </a:extLst>
          </p:cNvPr>
          <p:cNvSpPr>
            <a:spLocks noGrp="1"/>
          </p:cNvSpPr>
          <p:nvPr>
            <p:ph type="title"/>
          </p:nvPr>
        </p:nvSpPr>
        <p:spPr/>
        <p:txBody>
          <a:bodyPr/>
          <a:lstStyle/>
          <a:p>
            <a:r>
              <a:rPr lang="tr-TR" b="1">
                <a:solidFill>
                  <a:schemeClr val="accent2"/>
                </a:solidFill>
                <a:ea typeface="+mj-lt"/>
                <a:cs typeface="+mj-lt"/>
              </a:rPr>
              <a:t>NLP (Natural Language Processing) Uygulamaları</a:t>
            </a:r>
            <a:endParaRPr lang="tr-TR" b="1">
              <a:solidFill>
                <a:schemeClr val="accent2"/>
              </a:solidFill>
            </a:endParaRPr>
          </a:p>
        </p:txBody>
      </p:sp>
      <p:sp>
        <p:nvSpPr>
          <p:cNvPr id="3" name="İçerik Yer Tutucusu 2">
            <a:extLst>
              <a:ext uri="{FF2B5EF4-FFF2-40B4-BE49-F238E27FC236}">
                <a16:creationId xmlns:a16="http://schemas.microsoft.com/office/drawing/2014/main" id="{1C2BDEC1-7A9B-C3ED-BEE3-CAD70733165D}"/>
              </a:ext>
            </a:extLst>
          </p:cNvPr>
          <p:cNvSpPr>
            <a:spLocks noGrp="1"/>
          </p:cNvSpPr>
          <p:nvPr>
            <p:ph idx="1"/>
          </p:nvPr>
        </p:nvSpPr>
        <p:spPr/>
        <p:txBody>
          <a:bodyPr vert="horz" lIns="91440" tIns="45720" rIns="91440" bIns="45720" rtlCol="0" anchor="t">
            <a:normAutofit/>
          </a:bodyPr>
          <a:lstStyle/>
          <a:p>
            <a:pPr marL="0" indent="0">
              <a:buNone/>
            </a:pPr>
            <a:r>
              <a:rPr lang="tr-TR" err="1">
                <a:ea typeface="+mn-lt"/>
                <a:cs typeface="+mn-lt"/>
              </a:rPr>
              <a:t>Naive Bayes algoritması, doğal dil işleme uygulamalarında sınıflandırma probleminin çözümünde kullanılabilir. </a:t>
            </a:r>
            <a:endParaRPr lang="tr-TR">
              <a:cs typeface="Calibri"/>
            </a:endParaRPr>
          </a:p>
          <a:p>
            <a:pPr marL="0" indent="0">
              <a:buNone/>
            </a:pPr>
            <a:r>
              <a:rPr lang="tr-TR">
                <a:ea typeface="+mn-lt"/>
                <a:cs typeface="+mn-lt"/>
              </a:rPr>
              <a:t>Örneğin, bir sosyal medya platformunda yapılan yorumların pozitif veya negatif olma durumlarına göre sınıflandırılabilir.</a:t>
            </a:r>
          </a:p>
          <a:p>
            <a:pPr marL="0" indent="0">
              <a:buNone/>
            </a:pPr>
            <a:endParaRPr lang="tr-TR">
              <a:cs typeface="Calibri"/>
            </a:endParaRPr>
          </a:p>
        </p:txBody>
      </p:sp>
      <p:pic>
        <p:nvPicPr>
          <p:cNvPr id="4" name="Resim 4">
            <a:extLst>
              <a:ext uri="{FF2B5EF4-FFF2-40B4-BE49-F238E27FC236}">
                <a16:creationId xmlns:a16="http://schemas.microsoft.com/office/drawing/2014/main" id="{A6E3F306-D8AC-2244-F480-499DBEACB1D6}"/>
              </a:ext>
            </a:extLst>
          </p:cNvPr>
          <p:cNvPicPr>
            <a:picLocks noChangeAspect="1"/>
          </p:cNvPicPr>
          <p:nvPr/>
        </p:nvPicPr>
        <p:blipFill>
          <a:blip r:embed="rId2"/>
          <a:stretch>
            <a:fillRect/>
          </a:stretch>
        </p:blipFill>
        <p:spPr>
          <a:xfrm>
            <a:off x="3042249" y="3569320"/>
            <a:ext cx="6553199" cy="3198681"/>
          </a:xfrm>
          <a:prstGeom prst="rect">
            <a:avLst/>
          </a:prstGeom>
        </p:spPr>
      </p:pic>
    </p:spTree>
    <p:extLst>
      <p:ext uri="{BB962C8B-B14F-4D97-AF65-F5344CB8AC3E}">
        <p14:creationId xmlns:p14="http://schemas.microsoft.com/office/powerpoint/2010/main" val="151151308"/>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511BE868-C624-02B4-CF8E-8949D150585C}"/>
              </a:ext>
            </a:extLst>
          </p:cNvPr>
          <p:cNvSpPr>
            <a:spLocks noGrp="1"/>
          </p:cNvSpPr>
          <p:nvPr>
            <p:ph type="title"/>
          </p:nvPr>
        </p:nvSpPr>
        <p:spPr/>
        <p:txBody>
          <a:bodyPr/>
          <a:lstStyle/>
          <a:p>
            <a:r>
              <a:rPr lang="tr-TR" b="1">
                <a:solidFill>
                  <a:schemeClr val="accent2"/>
                </a:solidFill>
                <a:cs typeface="Calibri Light"/>
              </a:rPr>
              <a:t>Diğer Kullanım Alanları</a:t>
            </a:r>
          </a:p>
        </p:txBody>
      </p:sp>
      <p:sp>
        <p:nvSpPr>
          <p:cNvPr id="3" name="İçerik Yer Tutucusu 2">
            <a:extLst>
              <a:ext uri="{FF2B5EF4-FFF2-40B4-BE49-F238E27FC236}">
                <a16:creationId xmlns:a16="http://schemas.microsoft.com/office/drawing/2014/main" id="{FC176EF2-30ED-7260-1CE2-478BE431256D}"/>
              </a:ext>
            </a:extLst>
          </p:cNvPr>
          <p:cNvSpPr>
            <a:spLocks noGrp="1"/>
          </p:cNvSpPr>
          <p:nvPr>
            <p:ph idx="1"/>
          </p:nvPr>
        </p:nvSpPr>
        <p:spPr/>
        <p:txBody>
          <a:bodyPr vert="horz" lIns="91440" tIns="45720" rIns="91440" bIns="45720" rtlCol="0" anchor="t">
            <a:normAutofit/>
          </a:bodyPr>
          <a:lstStyle/>
          <a:p>
            <a:pPr marL="0" indent="0"/>
            <a:r>
              <a:rPr lang="tr-TR">
                <a:ea typeface="+mn-lt"/>
                <a:cs typeface="+mn-lt"/>
              </a:rPr>
              <a:t> Çevrimiçi reklamların hedeflenmesi</a:t>
            </a:r>
            <a:endParaRPr lang="tr-TR">
              <a:cs typeface="Calibri"/>
            </a:endParaRPr>
          </a:p>
          <a:p>
            <a:r>
              <a:rPr lang="tr-TR">
                <a:ea typeface="+mn-lt"/>
                <a:cs typeface="+mn-lt"/>
              </a:rPr>
              <a:t>Finansal piyasalarda risk değerlendirmesi ve portföy yönetimi.</a:t>
            </a:r>
            <a:endParaRPr lang="tr-TR"/>
          </a:p>
          <a:p>
            <a:r>
              <a:rPr lang="tr-TR" err="1">
                <a:ea typeface="+mn-lt"/>
                <a:cs typeface="+mn-lt"/>
              </a:rPr>
              <a:t>Sentiment analizi</a:t>
            </a:r>
            <a:endParaRPr lang="tr-TR"/>
          </a:p>
          <a:p>
            <a:r>
              <a:rPr lang="tr-TR">
                <a:ea typeface="+mn-lt"/>
                <a:cs typeface="+mn-lt"/>
              </a:rPr>
              <a:t>Öneri sistemleri</a:t>
            </a:r>
            <a:endParaRPr lang="tr-TR"/>
          </a:p>
          <a:p>
            <a:r>
              <a:rPr lang="tr-TR">
                <a:ea typeface="+mn-lt"/>
                <a:cs typeface="+mn-lt"/>
              </a:rPr>
              <a:t>Doküman sınıflandırma</a:t>
            </a:r>
            <a:endParaRPr lang="tr-TR"/>
          </a:p>
          <a:p>
            <a:r>
              <a:rPr lang="tr-TR">
                <a:ea typeface="+mn-lt"/>
                <a:cs typeface="+mn-lt"/>
              </a:rPr>
              <a:t>Görüntü tanıma</a:t>
            </a:r>
            <a:endParaRPr lang="tr-TR"/>
          </a:p>
          <a:p>
            <a:r>
              <a:rPr lang="tr-TR">
                <a:ea typeface="+mn-lt"/>
                <a:cs typeface="+mn-lt"/>
              </a:rPr>
              <a:t>Ses tanıma</a:t>
            </a:r>
            <a:endParaRPr lang="tr-TR"/>
          </a:p>
          <a:p>
            <a:r>
              <a:rPr lang="tr-TR">
                <a:ea typeface="+mn-lt"/>
                <a:cs typeface="+mn-lt"/>
              </a:rPr>
              <a:t>Ağaç kesme teşvikleri veya teşviklerin tahmin edilmesi</a:t>
            </a:r>
            <a:endParaRPr lang="tr-TR"/>
          </a:p>
        </p:txBody>
      </p:sp>
    </p:spTree>
    <p:extLst>
      <p:ext uri="{BB962C8B-B14F-4D97-AF65-F5344CB8AC3E}">
        <p14:creationId xmlns:p14="http://schemas.microsoft.com/office/powerpoint/2010/main" val="3622042684"/>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AD95F892-837C-88EB-BF3C-4A2E8A615F7B}"/>
              </a:ext>
            </a:extLst>
          </p:cNvPr>
          <p:cNvSpPr>
            <a:spLocks noGrp="1"/>
          </p:cNvSpPr>
          <p:nvPr>
            <p:ph type="ctrTitle"/>
          </p:nvPr>
        </p:nvSpPr>
        <p:spPr>
          <a:xfrm>
            <a:off x="4720689" y="2520377"/>
            <a:ext cx="5822343" cy="2439683"/>
          </a:xfrm>
        </p:spPr>
        <p:txBody>
          <a:bodyPr>
            <a:normAutofit/>
          </a:bodyPr>
          <a:lstStyle/>
          <a:p>
            <a:pPr algn="l"/>
            <a:r>
              <a:rPr lang="tr-TR" sz="4600">
                <a:solidFill>
                  <a:srgbClr val="FFFFFF"/>
                </a:solidFill>
              </a:rPr>
              <a:t>Naive Bayes Algoritması Avantajları ve Dezavantajları</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1271"/>
            <a:ext cx="12266262" cy="6816730"/>
          </a:xfrm>
          <a:prstGeom prst="rect">
            <a:avLst/>
          </a:prstGeom>
        </p:spPr>
      </p:pic>
    </p:spTree>
    <p:extLst>
      <p:ext uri="{BB962C8B-B14F-4D97-AF65-F5344CB8AC3E}">
        <p14:creationId xmlns:p14="http://schemas.microsoft.com/office/powerpoint/2010/main" val="1778919100"/>
      </p:ext>
    </p:extLst>
  </p:cSld>
  <p:clrMapOvr>
    <a:masterClrMapping/>
  </p:clrMapOvr>
  <mc:AlternateContent>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7958" cy="6858000"/>
          </a:xfrm>
        </p:spPr>
      </p:pic>
    </p:spTree>
    <p:extLst>
      <p:ext uri="{BB962C8B-B14F-4D97-AF65-F5344CB8AC3E}">
        <p14:creationId xmlns:p14="http://schemas.microsoft.com/office/powerpoint/2010/main" val="3417384891"/>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109"/>
        <p:cNvGrpSpPr/>
        <p:nvPr/>
      </p:nvGrpSpPr>
      <p:grpSpPr>
        <a:xfrm>
          <a:off x="0" y="0"/>
          <a:ext cx="0" cy="0"/>
        </a:xfrm>
      </p:grpSpPr>
      <p:sp>
        <p:nvSpPr>
          <p:cNvPr id="110" name="Google Shape;110;p19"/>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rmAutofit/>
          </a:bodyPr>
          <a:lstStyle/>
          <a:p>
            <a:r>
              <a:rPr lang="tr"/>
              <a:t>Naive Bayes Çalışma Mantığı</a:t>
            </a:r>
            <a:endParaRPr/>
          </a:p>
        </p:txBody>
      </p:sp>
      <p:sp>
        <p:nvSpPr>
          <p:cNvPr id="111" name="Google Shape;111;p19"/>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rmAutofit/>
          </a:bodyPr>
          <a:lstStyle/>
          <a:p>
            <a:pPr marL="0" indent="0">
              <a:buNone/>
            </a:pPr>
            <a:r>
              <a:rPr lang="tr"/>
              <a:t>Bir veri setini kullanarak, bir karar vermemiz gerekiyor. Dolayısıyla bu sorunu çözmek için aşağıdaki adımları izlememiz gerekiyor:</a:t>
            </a:r>
            <a:endParaRPr/>
          </a:p>
          <a:p>
            <a:pPr>
              <a:spcBef>
                <a:spcPts val="1600"/>
              </a:spcBef>
              <a:buAutoNum type="arabicPeriod"/>
            </a:pPr>
            <a:r>
              <a:rPr lang="tr"/>
              <a:t>Verilen veri setini frekans tablolarına (sıklık çizelgesi) dönüştürün.</a:t>
            </a:r>
            <a:endParaRPr/>
          </a:p>
          <a:p>
            <a:pPr>
              <a:buAutoNum type="arabicPeriod"/>
            </a:pPr>
            <a:r>
              <a:rPr lang="tr"/>
              <a:t>Verilen özelliklerin olasılıklarını bularak olabilirlik tablosu (likelihood table) oluşturun.</a:t>
            </a:r>
            <a:endParaRPr/>
          </a:p>
          <a:p>
            <a:pPr>
              <a:buAutoNum type="arabicPeriod"/>
            </a:pPr>
            <a:r>
              <a:rPr lang="tr"/>
              <a:t>Son olarak, sonsal olasılığı (</a:t>
            </a:r>
            <a:r>
              <a:rPr lang="tr">
                <a:highlight>
                  <a:srgbClr val="FFFFFF"/>
                </a:highlight>
              </a:rPr>
              <a:t>posterior probability</a:t>
            </a:r>
            <a:r>
              <a:rPr lang="tr"/>
              <a:t>) hesaplamak için Bayes teoremini kullanın.</a:t>
            </a:r>
            <a:endParaRPr/>
          </a:p>
        </p:txBody>
      </p:sp>
      <p:sp>
        <p:nvSpPr>
          <p:cNvPr id="112" name="Google Shape;112;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tr"/>
              <a:t>7</a:t>
            </a:fld>
            <a:endParaRPr/>
          </a:p>
        </p:txBody>
      </p:sp>
    </p:spTree>
    <p:extLst>
      <p:ext uri="{BB962C8B-B14F-4D97-AF65-F5344CB8AC3E}">
        <p14:creationId xmlns:p14="http://schemas.microsoft.com/office/powerpoint/2010/main" val="3659261021"/>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450CE5E3-ACAE-044E-506E-C03BD09B81F8}"/>
              </a:ext>
            </a:extLst>
          </p:cNvPr>
          <p:cNvSpPr>
            <a:spLocks noGrp="1"/>
          </p:cNvSpPr>
          <p:nvPr>
            <p:ph type="title"/>
          </p:nvPr>
        </p:nvSpPr>
        <p:spPr>
          <a:xfrm>
            <a:off x="5297762" y="329184"/>
            <a:ext cx="6251110" cy="1783080"/>
          </a:xfrm>
        </p:spPr>
        <p:txBody>
          <a:bodyPr anchor="b">
            <a:normAutofit/>
          </a:bodyPr>
          <a:lstStyle/>
          <a:p>
            <a:r>
              <a:rPr lang="tr-TR" sz="5400"/>
              <a:t>Avantajları:</a:t>
            </a:r>
            <a:br>
              <a:rPr lang="tr-TR" sz="5400"/>
            </a:br>
            <a:endParaRPr lang="tr-TR" sz="5400"/>
          </a:p>
        </p:txBody>
      </p:sp>
      <p:pic>
        <p:nvPicPr>
          <p:cNvPr id="6" name="Picture 5">
            <a:extLst>
              <a:ext uri="{FF2B5EF4-FFF2-40B4-BE49-F238E27FC236}">
                <a16:creationId xmlns:a16="http://schemas.microsoft.com/office/drawing/2014/main" id="{ADB6F212-7CA9-F52B-F447-9C7EB5672300}"/>
              </a:ext>
            </a:extLst>
          </p:cNvPr>
          <p:cNvPicPr>
            <a:picLocks noChangeAspect="1"/>
          </p:cNvPicPr>
          <p:nvPr/>
        </p:nvPicPr>
        <p:blipFill>
          <a:blip r:embed="rId2"/>
          <a:srcRect l="12835" r="41834" b="-1"/>
          <a:stretch>
            <a:fillRect/>
          </a:stretch>
        </p:blipFill>
        <p:spPr>
          <a:xfrm>
            <a:off x="1" y="10"/>
            <a:ext cx="4657344" cy="6857990"/>
          </a:xfrm>
          <a:custGeom>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İçerik Yer Tutucusu 2">
            <a:extLst>
              <a:ext uri="{FF2B5EF4-FFF2-40B4-BE49-F238E27FC236}">
                <a16:creationId xmlns:a16="http://schemas.microsoft.com/office/drawing/2014/main" id="{3FDDF445-A4FF-A627-3D52-937F7AD70DC5}"/>
              </a:ext>
            </a:extLst>
          </p:cNvPr>
          <p:cNvSpPr>
            <a:spLocks noGrp="1"/>
          </p:cNvSpPr>
          <p:nvPr>
            <p:ph idx="1"/>
          </p:nvPr>
        </p:nvSpPr>
        <p:spPr>
          <a:xfrm>
            <a:off x="3840480" y="2112264"/>
            <a:ext cx="7708392" cy="4078224"/>
          </a:xfrm>
        </p:spPr>
        <p:txBody>
          <a:bodyPr>
            <a:normAutofit lnSpcReduction="10000"/>
          </a:bodyPr>
          <a:lstStyle/>
          <a:p>
            <a:r>
              <a:rPr lang="tr-TR" sz="1800" b="0" i="0">
                <a:effectLst/>
                <a:latin typeface="Arial" panose="020b0604020202020204" pitchFamily="34" charset="0"/>
              </a:rPr>
              <a:t> Basit ve kolay uygulanabilir bir yapısı bulunmaktadır.</a:t>
            </a:r>
          </a:p>
          <a:p>
            <a:r>
              <a:rPr lang="tr-TR" sz="1800">
                <a:latin typeface="Arial" panose="020b0604020202020204" pitchFamily="34" charset="0"/>
              </a:rPr>
              <a:t> </a:t>
            </a:r>
            <a:r>
              <a:rPr lang="tr-TR" sz="1800" b="0" i="0">
                <a:effectLst/>
                <a:latin typeface="Arial" panose="020b0604020202020204" pitchFamily="34" charset="0"/>
              </a:rPr>
              <a:t>Yapısal olarak problemli (dengesiz) veri kümelerinde de kullanılabilir.</a:t>
            </a:r>
          </a:p>
          <a:p>
            <a:r>
              <a:rPr lang="tr-TR" sz="1800" b="0" i="0">
                <a:effectLst/>
                <a:latin typeface="Arial" panose="020b0604020202020204" pitchFamily="34" charset="0"/>
              </a:rPr>
              <a:t> Az veriyle iyi işler yapabilir.</a:t>
            </a:r>
          </a:p>
          <a:p>
            <a:r>
              <a:rPr lang="tr-TR" sz="1800">
                <a:latin typeface="Arial" panose="020b0604020202020204" pitchFamily="34" charset="0"/>
              </a:rPr>
              <a:t> Sürekli ve kesikli veriler ile kullanılabilir.</a:t>
            </a:r>
          </a:p>
          <a:p>
            <a:r>
              <a:rPr lang="tr-TR" sz="1800">
                <a:latin typeface="Arial" panose="020b0604020202020204" pitchFamily="34" charset="0"/>
              </a:rPr>
              <a:t> Yüksek boyutlu veride iyi çalışabilir.</a:t>
            </a:r>
          </a:p>
          <a:p>
            <a:r>
              <a:rPr lang="tr-TR" sz="1800">
                <a:latin typeface="Arial" panose="020b0604020202020204" pitchFamily="34" charset="0"/>
              </a:rPr>
              <a:t> Çoğu durumda başarılı çalışır.</a:t>
            </a:r>
          </a:p>
          <a:p>
            <a:r>
              <a:rPr lang="tr-TR" sz="1800">
                <a:latin typeface="Arial" panose="020b0604020202020204" pitchFamily="34" charset="0"/>
              </a:rPr>
              <a:t> Metin madenciliğinde başarılıdır.</a:t>
            </a:r>
          </a:p>
          <a:p>
            <a:r>
              <a:rPr lang="tr-TR" sz="1800">
                <a:latin typeface="Arial" panose="020b0604020202020204" pitchFamily="34" charset="0"/>
              </a:rPr>
              <a:t> Kategorik verilerde sayısala göre daha iyi çalışır.</a:t>
            </a:r>
          </a:p>
          <a:p>
            <a:r>
              <a:rPr lang="tr-TR" sz="1800">
                <a:latin typeface="Arial" panose="020b0604020202020204" pitchFamily="34" charset="0"/>
              </a:rPr>
              <a:t> Bağımsız veriler kullanıldığında karmaşık algoritmalar ile aynı nitelikte başarı sağlanır.</a:t>
            </a:r>
          </a:p>
          <a:p>
            <a:pPr marL="0" indent="0">
              <a:buNone/>
            </a:pPr>
            <a:endParaRPr lang="tr-TR" sz="1200" b="0" i="0">
              <a:effectLst/>
              <a:latin typeface="Arial" panose="020b0604020202020204" pitchFamily="34" charset="0"/>
            </a:endParaRPr>
          </a:p>
          <a:p>
            <a:pPr marL="0" indent="0">
              <a:buNone/>
            </a:pPr>
            <a:r>
              <a:rPr lang="tr-TR" sz="1200">
                <a:latin typeface="Arial" panose="020b0604020202020204" pitchFamily="34" charset="0"/>
              </a:rPr>
              <a:t>  </a:t>
            </a:r>
            <a:endParaRPr lang="tr-TR" sz="1200" b="0" i="0">
              <a:effectLst/>
              <a:latin typeface="Arial" panose="020b0604020202020204" pitchFamily="34" charset="0"/>
            </a:endParaRPr>
          </a:p>
          <a:p>
            <a:endParaRPr lang="tr-TR" sz="1200"/>
          </a:p>
        </p:txBody>
      </p:sp>
      <p:sp>
        <p:nvSpPr>
          <p:cNvPr id="5" name="Artı İşareti 4">
            <a:extLst>
              <a:ext uri="{FF2B5EF4-FFF2-40B4-BE49-F238E27FC236}">
                <a16:creationId xmlns:a16="http://schemas.microsoft.com/office/drawing/2014/main" id="{FC362873-965E-BC6F-B8B4-E56B51B12F8B}"/>
              </a:ext>
            </a:extLst>
          </p:cNvPr>
          <p:cNvSpPr/>
          <p:nvPr/>
        </p:nvSpPr>
        <p:spPr>
          <a:xfrm>
            <a:off x="307910" y="329184"/>
            <a:ext cx="914400" cy="914400"/>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993638757"/>
      </p:ext>
    </p:extLst>
  </p:cSld>
  <p:clrMapOvr>
    <a:masterClrMapping/>
  </p:clrMapOvr>
  <mc:AlternateContent>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10" presetClass="entr" presetSubtype="0" dur="50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dur="50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dur="50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dur="50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dur="50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dur="50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dur="50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dur="50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dur="50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a:blip r:embed="rId3">
            <a:duotone>
              <a:schemeClr val="bg1">
                <a:shade val="48000"/>
                <a:satMod val="110000"/>
                <a:lumMod val="40000"/>
              </a:schemeClr>
              <a:schemeClr val="bg1">
                <a:tint val="90000"/>
                <a:lumMod val="106000"/>
              </a:schemeClr>
            </a:duotone>
          </a:blip>
          <a:stretch>
            <a:fillRect/>
          </a:stretch>
        </a:blipFill>
        <a:effectLst/>
      </p:bgPr>
    </p:bg>
    <p:spTree>
      <p:nvGrpSpPr>
        <p:cNvPr id="1" name=""/>
        <p:cNvGrpSpPr/>
        <p:nvPr/>
      </p:nvGrpSpPr>
      <p:grpSpPr>
        <a:xfrm>
          <a:off x="0" y="0"/>
          <a:ext cx="0" cy="0"/>
        </a:xfrm>
      </p:grpSpPr>
      <p:sp>
        <p:nvSpPr>
          <p:cNvPr id="2" name="Başlık 1">
            <a:extLst>
              <a:ext uri="{FF2B5EF4-FFF2-40B4-BE49-F238E27FC236}">
                <a16:creationId xmlns:a16="http://schemas.microsoft.com/office/drawing/2014/main" id="{DFD31493-D4D6-BA69-3F26-AE6CBFAB85F5}"/>
              </a:ext>
            </a:extLst>
          </p:cNvPr>
          <p:cNvSpPr>
            <a:spLocks noGrp="1"/>
          </p:cNvSpPr>
          <p:nvPr>
            <p:ph type="ctrTitle"/>
          </p:nvPr>
        </p:nvSpPr>
        <p:spPr>
          <a:xfrm rot="21420000">
            <a:off x="562263" y="655592"/>
            <a:ext cx="5428489" cy="3278684"/>
          </a:xfrm>
        </p:spPr>
        <p:txBody>
          <a:bodyPr>
            <a:normAutofit/>
          </a:bodyPr>
          <a:lstStyle/>
          <a:p>
            <a:r>
              <a:rPr lang="tr-TR" sz="6800" err="1"/>
              <a:t>Naive Bayes’de kullanılan fonksiyonlar</a:t>
            </a:r>
          </a:p>
        </p:txBody>
      </p:sp>
      <p:sp>
        <p:nvSpPr>
          <p:cNvPr id="3" name="Alt Başlık 2">
            <a:extLst>
              <a:ext uri="{FF2B5EF4-FFF2-40B4-BE49-F238E27FC236}">
                <a16:creationId xmlns:a16="http://schemas.microsoft.com/office/drawing/2014/main" id="{3C174AF1-142D-E605-E8ED-08B0FE1E48D7}"/>
              </a:ext>
            </a:extLst>
          </p:cNvPr>
          <p:cNvSpPr>
            <a:spLocks noGrp="1"/>
          </p:cNvSpPr>
          <p:nvPr>
            <p:ph type="subTitle" idx="1"/>
          </p:nvPr>
        </p:nvSpPr>
        <p:spPr>
          <a:xfrm rot="21420000">
            <a:off x="666685" y="3933534"/>
            <a:ext cx="5424749" cy="621792"/>
          </a:xfrm>
        </p:spPr>
        <p:txBody>
          <a:bodyPr>
            <a:normAutofit/>
          </a:bodyPr>
          <a:lstStyle/>
          <a:p>
            <a:endParaRPr lang="tr-TR"/>
          </a:p>
        </p:txBody>
      </p:sp>
      <p:pic>
        <p:nvPicPr>
          <p:cNvPr id="5" name="Picture 4">
            <a:extLst>
              <a:ext uri="{FF2B5EF4-FFF2-40B4-BE49-F238E27FC236}">
                <a16:creationId xmlns:a16="http://schemas.microsoft.com/office/drawing/2014/main" id="{4067FA56-AE92-229C-F7E3-BA6BC431CB2D}"/>
              </a:ext>
            </a:extLst>
          </p:cNvPr>
          <p:cNvPicPr>
            <a:picLocks noChangeAspect="1"/>
          </p:cNvPicPr>
          <p:nvPr/>
        </p:nvPicPr>
        <p:blipFill>
          <a:blip r:embed="rId2"/>
          <a:srcRect t="3733" r="-2" b="1563"/>
          <a:stretch>
            <a:fillRect/>
          </a:stretch>
        </p:blipFill>
        <p:spPr>
          <a:xfrm rot="21420000">
            <a:off x="6434380" y="-4410"/>
            <a:ext cx="4672896" cy="4425352"/>
          </a:xfrm>
          <a:custGeom>
            <a:rect l="l" t="t" r="r" b="b"/>
            <a:pathLst>
              <a:path w="4672896" h="4425352">
                <a:moveTo>
                  <a:pt x="2262547" y="0"/>
                </a:moveTo>
                <a:lnTo>
                  <a:pt x="4672895" y="126321"/>
                </a:lnTo>
                <a:lnTo>
                  <a:pt x="4672896" y="4425352"/>
                </a:lnTo>
                <a:lnTo>
                  <a:pt x="0" y="4425352"/>
                </a:lnTo>
                <a:lnTo>
                  <a:pt x="0" y="0"/>
                </a:lnTo>
                <a:close/>
              </a:path>
            </a:pathLst>
          </a:custGeom>
        </p:spPr>
      </p:pic>
    </p:spTree>
    <p:extLst>
      <p:ext uri="{BB962C8B-B14F-4D97-AF65-F5344CB8AC3E}">
        <p14:creationId xmlns:p14="http://schemas.microsoft.com/office/powerpoint/2010/main" val="3162167099"/>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a:blip r:embed="rId7">
            <a:duotone>
              <a:schemeClr val="bg1">
                <a:shade val="48000"/>
                <a:satMod val="110000"/>
                <a:lumMod val="40000"/>
              </a:schemeClr>
              <a:schemeClr val="bg1">
                <a:tint val="90000"/>
                <a:lumMod val="106000"/>
              </a:schemeClr>
            </a:duotone>
          </a:blip>
          <a:stretch>
            <a:fillRect/>
          </a:stretch>
        </a:blipFill>
        <a:effectLst/>
      </p:bgPr>
    </p:bg>
    <p:spTree>
      <p:nvGrpSpPr>
        <p:cNvPr id="1" name=""/>
        <p:cNvGrpSpPr/>
        <p:nvPr/>
      </p:nvGrpSpPr>
      <p:grpSpPr>
        <a:xfrm>
          <a:off x="0" y="0"/>
          <a:ext cx="0" cy="0"/>
        </a:xfrm>
      </p:grpSpPr>
      <p:sp useBgFill="1">
        <p:nvSpPr>
          <p:cNvPr id="13" name="Rectangle 10">
            <a:extLst>
              <a:ext uri="{FF2B5EF4-FFF2-40B4-BE49-F238E27FC236}">
                <a16:creationId xmlns:a16="http://schemas.microsoft.com/office/drawing/2014/main" id="{382A691F-7376-47CC-B247-58862D549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Impact" panose="020b0806030902050204"/>
                <a:ea typeface="+mn-ea"/>
                <a:cs typeface="+mn-cs"/>
              </a:defRPr>
            </a:lvl1pPr>
            <a:lvl2pPr marL="457200" algn="l" defTabSz="457200" rtl="0" eaLnBrk="1" latinLnBrk="0" hangingPunct="1">
              <a:defRPr sz="1800" kern="1200">
                <a:solidFill>
                  <a:srgbClr val="FFFFFF"/>
                </a:solidFill>
                <a:latin typeface="Impact" panose="020b0806030902050204"/>
                <a:ea typeface="+mn-ea"/>
                <a:cs typeface="+mn-cs"/>
              </a:defRPr>
            </a:lvl2pPr>
            <a:lvl3pPr marL="914400" algn="l" defTabSz="457200" rtl="0" eaLnBrk="1" latinLnBrk="0" hangingPunct="1">
              <a:defRPr sz="1800" kern="1200">
                <a:solidFill>
                  <a:srgbClr val="FFFFFF"/>
                </a:solidFill>
                <a:latin typeface="Impact" panose="020b0806030902050204"/>
                <a:ea typeface="+mn-ea"/>
                <a:cs typeface="+mn-cs"/>
              </a:defRPr>
            </a:lvl3pPr>
            <a:lvl4pPr marL="1371600" algn="l" defTabSz="457200" rtl="0" eaLnBrk="1" latinLnBrk="0" hangingPunct="1">
              <a:defRPr sz="1800" kern="1200">
                <a:solidFill>
                  <a:srgbClr val="FFFFFF"/>
                </a:solidFill>
                <a:latin typeface="Impact" panose="020b0806030902050204"/>
                <a:ea typeface="+mn-ea"/>
                <a:cs typeface="+mn-cs"/>
              </a:defRPr>
            </a:lvl4pPr>
            <a:lvl5pPr marL="1828800" algn="l" defTabSz="457200" rtl="0" eaLnBrk="1" latinLnBrk="0" hangingPunct="1">
              <a:defRPr sz="1800" kern="1200">
                <a:solidFill>
                  <a:srgbClr val="FFFFFF"/>
                </a:solidFill>
                <a:latin typeface="Impact" panose="020b0806030902050204"/>
                <a:ea typeface="+mn-ea"/>
                <a:cs typeface="+mn-cs"/>
              </a:defRPr>
            </a:lvl5pPr>
            <a:lvl6pPr marL="2286000" algn="l" defTabSz="457200" rtl="0" eaLnBrk="1" latinLnBrk="0" hangingPunct="1">
              <a:defRPr sz="1800" kern="1200">
                <a:solidFill>
                  <a:srgbClr val="FFFFFF"/>
                </a:solidFill>
                <a:latin typeface="Impact" panose="020b0806030902050204"/>
                <a:ea typeface="+mn-ea"/>
                <a:cs typeface="+mn-cs"/>
              </a:defRPr>
            </a:lvl6pPr>
            <a:lvl7pPr marL="2743200" algn="l" defTabSz="457200" rtl="0" eaLnBrk="1" latinLnBrk="0" hangingPunct="1">
              <a:defRPr sz="1800" kern="1200">
                <a:solidFill>
                  <a:srgbClr val="FFFFFF"/>
                </a:solidFill>
                <a:latin typeface="Impact" panose="020b0806030902050204"/>
                <a:ea typeface="+mn-ea"/>
                <a:cs typeface="+mn-cs"/>
              </a:defRPr>
            </a:lvl7pPr>
            <a:lvl8pPr marL="3200400" algn="l" defTabSz="457200" rtl="0" eaLnBrk="1" latinLnBrk="0" hangingPunct="1">
              <a:defRPr sz="1800" kern="1200">
                <a:solidFill>
                  <a:srgbClr val="FFFFFF"/>
                </a:solidFill>
                <a:latin typeface="Impact" panose="020b0806030902050204"/>
                <a:ea typeface="+mn-ea"/>
                <a:cs typeface="+mn-cs"/>
              </a:defRPr>
            </a:lvl8pPr>
            <a:lvl9pPr marL="3657600" algn="l" defTabSz="457200" rtl="0" eaLnBrk="1" latinLnBrk="0" hangingPunct="1">
              <a:defRPr sz="1800" kern="1200">
                <a:solidFill>
                  <a:srgbClr val="FFFFFF"/>
                </a:solidFill>
                <a:latin typeface="Impact" panose="020b0806030902050204"/>
                <a:ea typeface="+mn-ea"/>
                <a:cs typeface="+mn-cs"/>
              </a:defRPr>
            </a:lvl9pPr>
          </a:lstStyle>
          <a:p>
            <a:pPr algn="ctr"/>
            <a:endParaRPr lang="en-US"/>
          </a:p>
        </p:txBody>
      </p:sp>
      <p:sp>
        <p:nvSpPr>
          <p:cNvPr id="2" name="Başlık 1">
            <a:extLst>
              <a:ext uri="{FF2B5EF4-FFF2-40B4-BE49-F238E27FC236}">
                <a16:creationId xmlns:a16="http://schemas.microsoft.com/office/drawing/2014/main" id="{8F03292E-6BAD-06B3-9988-AF8ED8C64E1B}"/>
              </a:ext>
            </a:extLst>
          </p:cNvPr>
          <p:cNvSpPr>
            <a:spLocks noGrp="1"/>
          </p:cNvSpPr>
          <p:nvPr>
            <p:ph type="title"/>
          </p:nvPr>
        </p:nvSpPr>
        <p:spPr>
          <a:xfrm>
            <a:off x="685800" y="685800"/>
            <a:ext cx="10792837" cy="1151965"/>
          </a:xfrm>
        </p:spPr>
        <p:txBody>
          <a:bodyPr>
            <a:normAutofit/>
          </a:bodyPr>
          <a:lstStyle/>
          <a:p>
            <a:r>
              <a:rPr lang="tr-TR"/>
              <a:t>Çeşitleri</a:t>
            </a:r>
          </a:p>
        </p:txBody>
      </p:sp>
      <p:graphicFrame>
        <p:nvGraphicFramePr>
          <p:cNvPr id="6" name="İçerik Yer Tutucusu 2">
            <a:extLst>
              <a:ext uri="{FF2B5EF4-FFF2-40B4-BE49-F238E27FC236}">
                <a16:creationId xmlns:a16="http://schemas.microsoft.com/office/drawing/2014/main" id="{9C28ABB2-820B-8E54-1C18-B6D57C419B7C}"/>
              </a:ext>
            </a:extLst>
          </p:cNvPr>
          <p:cNvGraphicFramePr>
            <a:graphicFrameLocks noGrp="1"/>
          </p:cNvGraphicFramePr>
          <p:nvPr>
            <p:ph idx="1"/>
            <p:extLst>
              <p:ext uri="{D42A27DB-BD31-4B8C-83A1-F6EECF244321}">
                <p14:modId xmlns:p14="http://schemas.microsoft.com/office/powerpoint/2010/main" val="990116871"/>
              </p:ext>
            </p:extLst>
          </p:nvPr>
        </p:nvGraphicFramePr>
        <p:xfrm>
          <a:off x="685800" y="2063750"/>
          <a:ext cx="10793413" cy="3908425"/>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1820344082"/>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a:blip r:embed="rId2">
            <a:duotone>
              <a:schemeClr val="bg1">
                <a:shade val="48000"/>
                <a:satMod val="110000"/>
                <a:lumMod val="40000"/>
              </a:schemeClr>
              <a:schemeClr val="bg1">
                <a:tint val="90000"/>
                <a:lumMod val="106000"/>
              </a:schemeClr>
            </a:duotone>
          </a:blip>
          <a:stretch>
            <a:fillRect/>
          </a:stretch>
        </a:blipFill>
        <a:effectLst/>
      </p:bgPr>
    </p:bg>
    <p:spTree>
      <p:nvGrpSpPr>
        <p:cNvPr id="1" name=""/>
        <p:cNvGrpSpPr/>
        <p:nvPr/>
      </p:nvGrpSpPr>
      <p:grpSpPr>
        <a:xfrm>
          <a:off x="0" y="0"/>
          <a:ext cx="0" cy="0"/>
        </a:xfrm>
      </p:grpSpPr>
      <p:sp useBgFill="1">
        <p:nvSpPr>
          <p:cNvPr id="8" name="Freeform: Shape 7">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8"/>
          </a:xfrm>
          <a:custGeom>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rgbClr val="FFFFFF"/>
                </a:solidFill>
                <a:latin typeface="Impact" panose="020b0806030902050204"/>
                <a:ea typeface="+mn-ea"/>
                <a:cs typeface="+mn-cs"/>
              </a:defRPr>
            </a:lvl1pPr>
            <a:lvl2pPr marL="457200" algn="l" defTabSz="457200" rtl="0" eaLnBrk="1" latinLnBrk="0" hangingPunct="1">
              <a:defRPr sz="1800" kern="1200">
                <a:solidFill>
                  <a:srgbClr val="FFFFFF"/>
                </a:solidFill>
                <a:latin typeface="Impact" panose="020b0806030902050204"/>
                <a:ea typeface="+mn-ea"/>
                <a:cs typeface="+mn-cs"/>
              </a:defRPr>
            </a:lvl2pPr>
            <a:lvl3pPr marL="914400" algn="l" defTabSz="457200" rtl="0" eaLnBrk="1" latinLnBrk="0" hangingPunct="1">
              <a:defRPr sz="1800" kern="1200">
                <a:solidFill>
                  <a:srgbClr val="FFFFFF"/>
                </a:solidFill>
                <a:latin typeface="Impact" panose="020b0806030902050204"/>
                <a:ea typeface="+mn-ea"/>
                <a:cs typeface="+mn-cs"/>
              </a:defRPr>
            </a:lvl3pPr>
            <a:lvl4pPr marL="1371600" algn="l" defTabSz="457200" rtl="0" eaLnBrk="1" latinLnBrk="0" hangingPunct="1">
              <a:defRPr sz="1800" kern="1200">
                <a:solidFill>
                  <a:srgbClr val="FFFFFF"/>
                </a:solidFill>
                <a:latin typeface="Impact" panose="020b0806030902050204"/>
                <a:ea typeface="+mn-ea"/>
                <a:cs typeface="+mn-cs"/>
              </a:defRPr>
            </a:lvl4pPr>
            <a:lvl5pPr marL="1828800" algn="l" defTabSz="457200" rtl="0" eaLnBrk="1" latinLnBrk="0" hangingPunct="1">
              <a:defRPr sz="1800" kern="1200">
                <a:solidFill>
                  <a:srgbClr val="FFFFFF"/>
                </a:solidFill>
                <a:latin typeface="Impact" panose="020b0806030902050204"/>
                <a:ea typeface="+mn-ea"/>
                <a:cs typeface="+mn-cs"/>
              </a:defRPr>
            </a:lvl5pPr>
            <a:lvl6pPr marL="2286000" algn="l" defTabSz="457200" rtl="0" eaLnBrk="1" latinLnBrk="0" hangingPunct="1">
              <a:defRPr sz="1800" kern="1200">
                <a:solidFill>
                  <a:srgbClr val="FFFFFF"/>
                </a:solidFill>
                <a:latin typeface="Impact" panose="020b0806030902050204"/>
                <a:ea typeface="+mn-ea"/>
                <a:cs typeface="+mn-cs"/>
              </a:defRPr>
            </a:lvl6pPr>
            <a:lvl7pPr marL="2743200" algn="l" defTabSz="457200" rtl="0" eaLnBrk="1" latinLnBrk="0" hangingPunct="1">
              <a:defRPr sz="1800" kern="1200">
                <a:solidFill>
                  <a:srgbClr val="FFFFFF"/>
                </a:solidFill>
                <a:latin typeface="Impact" panose="020b0806030902050204"/>
                <a:ea typeface="+mn-ea"/>
                <a:cs typeface="+mn-cs"/>
              </a:defRPr>
            </a:lvl7pPr>
            <a:lvl8pPr marL="3200400" algn="l" defTabSz="457200" rtl="0" eaLnBrk="1" latinLnBrk="0" hangingPunct="1">
              <a:defRPr sz="1800" kern="1200">
                <a:solidFill>
                  <a:srgbClr val="FFFFFF"/>
                </a:solidFill>
                <a:latin typeface="Impact" panose="020b0806030902050204"/>
                <a:ea typeface="+mn-ea"/>
                <a:cs typeface="+mn-cs"/>
              </a:defRPr>
            </a:lvl8pPr>
            <a:lvl9pPr marL="3657600" algn="l" defTabSz="457200" rtl="0" eaLnBrk="1" latinLnBrk="0" hangingPunct="1">
              <a:defRPr sz="1800" kern="1200">
                <a:solidFill>
                  <a:srgbClr val="FFFFFF"/>
                </a:solidFill>
                <a:latin typeface="Impact" panose="020b0806030902050204"/>
                <a:ea typeface="+mn-ea"/>
                <a:cs typeface="+mn-cs"/>
              </a:defRPr>
            </a:lvl9pPr>
          </a:lstStyle>
          <a:p/>
        </p:txBody>
      </p:sp>
      <p:sp>
        <p:nvSpPr>
          <p:cNvPr id="2" name="Başlık 1">
            <a:extLst>
              <a:ext uri="{FF2B5EF4-FFF2-40B4-BE49-F238E27FC236}">
                <a16:creationId xmlns:a16="http://schemas.microsoft.com/office/drawing/2014/main" id="{1CDEE440-ECAF-3467-0AD3-06D8809C5561}"/>
              </a:ext>
            </a:extLst>
          </p:cNvPr>
          <p:cNvSpPr>
            <a:spLocks noGrp="1"/>
          </p:cNvSpPr>
          <p:nvPr>
            <p:ph type="title"/>
          </p:nvPr>
        </p:nvSpPr>
        <p:spPr>
          <a:xfrm>
            <a:off x="643467" y="643467"/>
            <a:ext cx="3654995" cy="5163364"/>
          </a:xfrm>
        </p:spPr>
        <p:txBody>
          <a:bodyPr>
            <a:normAutofit/>
          </a:bodyPr>
          <a:lstStyle/>
          <a:p>
            <a:r>
              <a:rPr lang="tr-TR" sz="4400"/>
              <a:t>Gaussian naive bayes</a:t>
            </a:r>
            <a:br>
              <a:rPr lang="tr-TR" sz="4400"/>
            </a:br>
            <a:endParaRPr lang="tr-TR" sz="4400"/>
          </a:p>
        </p:txBody>
      </p:sp>
      <p:sp>
        <p:nvSpPr>
          <p:cNvPr id="10" name="5-Point Star 24">
            <a:extLst>
              <a:ext uri="{FF2B5EF4-FFF2-40B4-BE49-F238E27FC236}">
                <a16:creationId xmlns:a16="http://schemas.microsoft.com/office/drawing/2014/main" id="{89E829E7-17BB-4272-A707-8219BDF46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29" y="3098827"/>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rgbClr val="FFFFFF"/>
                </a:solidFill>
                <a:latin typeface="Impact" panose="020b0806030902050204"/>
                <a:ea typeface="+mn-ea"/>
                <a:cs typeface="+mn-cs"/>
              </a:defRPr>
            </a:lvl1pPr>
            <a:lvl2pPr marL="457200" algn="l" defTabSz="457200" rtl="0" eaLnBrk="1" latinLnBrk="0" hangingPunct="1">
              <a:defRPr sz="1800" kern="1200">
                <a:solidFill>
                  <a:srgbClr val="FFFFFF"/>
                </a:solidFill>
                <a:latin typeface="Impact" panose="020b0806030902050204"/>
                <a:ea typeface="+mn-ea"/>
                <a:cs typeface="+mn-cs"/>
              </a:defRPr>
            </a:lvl2pPr>
            <a:lvl3pPr marL="914400" algn="l" defTabSz="457200" rtl="0" eaLnBrk="1" latinLnBrk="0" hangingPunct="1">
              <a:defRPr sz="1800" kern="1200">
                <a:solidFill>
                  <a:srgbClr val="FFFFFF"/>
                </a:solidFill>
                <a:latin typeface="Impact" panose="020b0806030902050204"/>
                <a:ea typeface="+mn-ea"/>
                <a:cs typeface="+mn-cs"/>
              </a:defRPr>
            </a:lvl3pPr>
            <a:lvl4pPr marL="1371600" algn="l" defTabSz="457200" rtl="0" eaLnBrk="1" latinLnBrk="0" hangingPunct="1">
              <a:defRPr sz="1800" kern="1200">
                <a:solidFill>
                  <a:srgbClr val="FFFFFF"/>
                </a:solidFill>
                <a:latin typeface="Impact" panose="020b0806030902050204"/>
                <a:ea typeface="+mn-ea"/>
                <a:cs typeface="+mn-cs"/>
              </a:defRPr>
            </a:lvl4pPr>
            <a:lvl5pPr marL="1828800" algn="l" defTabSz="457200" rtl="0" eaLnBrk="1" latinLnBrk="0" hangingPunct="1">
              <a:defRPr sz="1800" kern="1200">
                <a:solidFill>
                  <a:srgbClr val="FFFFFF"/>
                </a:solidFill>
                <a:latin typeface="Impact" panose="020b0806030902050204"/>
                <a:ea typeface="+mn-ea"/>
                <a:cs typeface="+mn-cs"/>
              </a:defRPr>
            </a:lvl5pPr>
            <a:lvl6pPr marL="2286000" algn="l" defTabSz="457200" rtl="0" eaLnBrk="1" latinLnBrk="0" hangingPunct="1">
              <a:defRPr sz="1800" kern="1200">
                <a:solidFill>
                  <a:srgbClr val="FFFFFF"/>
                </a:solidFill>
                <a:latin typeface="Impact" panose="020b0806030902050204"/>
                <a:ea typeface="+mn-ea"/>
                <a:cs typeface="+mn-cs"/>
              </a:defRPr>
            </a:lvl6pPr>
            <a:lvl7pPr marL="2743200" algn="l" defTabSz="457200" rtl="0" eaLnBrk="1" latinLnBrk="0" hangingPunct="1">
              <a:defRPr sz="1800" kern="1200">
                <a:solidFill>
                  <a:srgbClr val="FFFFFF"/>
                </a:solidFill>
                <a:latin typeface="Impact" panose="020b0806030902050204"/>
                <a:ea typeface="+mn-ea"/>
                <a:cs typeface="+mn-cs"/>
              </a:defRPr>
            </a:lvl7pPr>
            <a:lvl8pPr marL="3200400" algn="l" defTabSz="457200" rtl="0" eaLnBrk="1" latinLnBrk="0" hangingPunct="1">
              <a:defRPr sz="1800" kern="1200">
                <a:solidFill>
                  <a:srgbClr val="FFFFFF"/>
                </a:solidFill>
                <a:latin typeface="Impact" panose="020b0806030902050204"/>
                <a:ea typeface="+mn-ea"/>
                <a:cs typeface="+mn-cs"/>
              </a:defRPr>
            </a:lvl8pPr>
            <a:lvl9pPr marL="3657600" algn="l" defTabSz="457200" rtl="0" eaLnBrk="1" latinLnBrk="0" hangingPunct="1">
              <a:defRPr sz="1800" kern="1200">
                <a:solidFill>
                  <a:srgbClr val="FFFFFF"/>
                </a:solidFill>
                <a:latin typeface="Impact" panose="020b0806030902050204"/>
                <a:ea typeface="+mn-ea"/>
                <a:cs typeface="+mn-cs"/>
              </a:defRPr>
            </a:lvl9pPr>
          </a:lstStyle>
          <a:p/>
        </p:txBody>
      </p:sp>
      <p:sp>
        <p:nvSpPr>
          <p:cNvPr id="3" name="İçerik Yer Tutucusu 2">
            <a:extLst>
              <a:ext uri="{FF2B5EF4-FFF2-40B4-BE49-F238E27FC236}">
                <a16:creationId xmlns:a16="http://schemas.microsoft.com/office/drawing/2014/main" id="{A47D125B-3EF6-0C27-CFD0-3C610FD0D18F}"/>
              </a:ext>
            </a:extLst>
          </p:cNvPr>
          <p:cNvSpPr>
            <a:spLocks noGrp="1"/>
          </p:cNvSpPr>
          <p:nvPr>
            <p:ph idx="1"/>
          </p:nvPr>
        </p:nvSpPr>
        <p:spPr>
          <a:xfrm>
            <a:off x="5080002" y="643468"/>
            <a:ext cx="6468524" cy="5163363"/>
          </a:xfrm>
        </p:spPr>
        <p:txBody>
          <a:bodyPr>
            <a:normAutofit/>
          </a:bodyPr>
          <a:lstStyle/>
          <a:p>
            <a:r>
              <a:rPr lang="tr-TR"/>
              <a:t>Naive bayes yönteminden bir çeşidir ve verilen bir olayın sürekli değişkenlerini (örneğin, yaş, kilo, boy gibi değişkenler) dikkate alarak sınıflandırma yapar. Bu yöntem, verilen bir olayın hangi sınıfa ait olduğunu tahmin etmek için normal dağılım fonksiyonunu kullanır. Örneğin, bir sağlık veritabanında kişilerin yaş, kilo ve boy değişkenlerini içeren veriler bulunmaktadır. Gaussian naive bayes yöntemi, bu verileri kullanarak bu kişilerin hangi yaş grubuna ait olduğunu tahmin edebilir. Bu tahminler, verilen değişkenlerin normal dağılımını dikkate alarak yapılır.</a:t>
            </a:r>
            <a:endParaRPr lang="tr-TR"/>
          </a:p>
        </p:txBody>
      </p:sp>
      <p:sp>
        <p:nvSpPr>
          <p:cNvPr id="12" name="Freeform: Shape 11">
            <a:extLst>
              <a:ext uri="{FF2B5EF4-FFF2-40B4-BE49-F238E27FC236}">
                <a16:creationId xmlns:a16="http://schemas.microsoft.com/office/drawing/2014/main" id="{3E5F7785-4545-4A24-9709-5B34B5748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64704"/>
            <a:ext cx="12192001" cy="493296"/>
          </a:xfrm>
          <a:custGeom>
            <a:gdLst>
              <a:gd name="connsiteX0" fmla="*/ 3 w 11647715"/>
              <a:gd name="connsiteY0" fmla="*/ 0 h 2634343"/>
              <a:gd name="connsiteX1" fmla="*/ 11647715 w 11647715"/>
              <a:gd name="connsiteY1" fmla="*/ 0 h 2634343"/>
              <a:gd name="connsiteX2" fmla="*/ 11647715 w 11647715"/>
              <a:gd name="connsiteY2" fmla="*/ 2634343 h 2634343"/>
              <a:gd name="connsiteX3" fmla="*/ 3 w 11647715"/>
              <a:gd name="connsiteY3" fmla="*/ 2634343 h 2634343"/>
              <a:gd name="connsiteX4" fmla="*/ 3 w 11647715"/>
              <a:gd name="connsiteY4" fmla="*/ 1533667 h 2634343"/>
              <a:gd name="connsiteX5" fmla="*/ 0 w 11647715"/>
              <a:gd name="connsiteY5" fmla="*/ 1533667 h 2634343"/>
              <a:gd name="connsiteX6" fmla="*/ 0 w 11647715"/>
              <a:gd name="connsiteY6" fmla="*/ 980400 h 2634343"/>
              <a:gd name="connsiteX7" fmla="*/ 3 w 11647715"/>
              <a:gd name="connsiteY7" fmla="*/ 980400 h 263434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715" h="2634343">
                <a:moveTo>
                  <a:pt x="3" y="0"/>
                </a:moveTo>
                <a:lnTo>
                  <a:pt x="11647715" y="0"/>
                </a:lnTo>
                <a:lnTo>
                  <a:pt x="11647715" y="2634343"/>
                </a:lnTo>
                <a:lnTo>
                  <a:pt x="3" y="2634343"/>
                </a:lnTo>
                <a:lnTo>
                  <a:pt x="3" y="1533667"/>
                </a:lnTo>
                <a:lnTo>
                  <a:pt x="0" y="1533667"/>
                </a:lnTo>
                <a:lnTo>
                  <a:pt x="0" y="980400"/>
                </a:lnTo>
                <a:lnTo>
                  <a:pt x="3" y="980400"/>
                </a:lnTo>
                <a:close/>
              </a:path>
            </a:pathLst>
          </a:custGeom>
          <a:gradFill flip="none" rotWithShape="1">
            <a:gsLst>
              <a:gs pos="34000">
                <a:schemeClr val="accent1"/>
              </a:gs>
              <a:gs pos="100000">
                <a:schemeClr val="accent1">
                  <a:lumMod val="50000"/>
                </a:schemeClr>
              </a:gs>
            </a:gsLst>
            <a:lin ang="0" scaled="1"/>
          </a:gra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rgbClr val="FFFFFF"/>
                </a:solidFill>
                <a:latin typeface="Impact" panose="020b0806030902050204"/>
                <a:ea typeface="+mn-ea"/>
                <a:cs typeface="+mn-cs"/>
              </a:defRPr>
            </a:lvl1pPr>
            <a:lvl2pPr marL="457200" algn="l" defTabSz="457200" rtl="0" eaLnBrk="1" latinLnBrk="0" hangingPunct="1">
              <a:defRPr sz="1800" kern="1200">
                <a:solidFill>
                  <a:srgbClr val="FFFFFF"/>
                </a:solidFill>
                <a:latin typeface="Impact" panose="020b0806030902050204"/>
                <a:ea typeface="+mn-ea"/>
                <a:cs typeface="+mn-cs"/>
              </a:defRPr>
            </a:lvl2pPr>
            <a:lvl3pPr marL="914400" algn="l" defTabSz="457200" rtl="0" eaLnBrk="1" latinLnBrk="0" hangingPunct="1">
              <a:defRPr sz="1800" kern="1200">
                <a:solidFill>
                  <a:srgbClr val="FFFFFF"/>
                </a:solidFill>
                <a:latin typeface="Impact" panose="020b0806030902050204"/>
                <a:ea typeface="+mn-ea"/>
                <a:cs typeface="+mn-cs"/>
              </a:defRPr>
            </a:lvl3pPr>
            <a:lvl4pPr marL="1371600" algn="l" defTabSz="457200" rtl="0" eaLnBrk="1" latinLnBrk="0" hangingPunct="1">
              <a:defRPr sz="1800" kern="1200">
                <a:solidFill>
                  <a:srgbClr val="FFFFFF"/>
                </a:solidFill>
                <a:latin typeface="Impact" panose="020b0806030902050204"/>
                <a:ea typeface="+mn-ea"/>
                <a:cs typeface="+mn-cs"/>
              </a:defRPr>
            </a:lvl4pPr>
            <a:lvl5pPr marL="1828800" algn="l" defTabSz="457200" rtl="0" eaLnBrk="1" latinLnBrk="0" hangingPunct="1">
              <a:defRPr sz="1800" kern="1200">
                <a:solidFill>
                  <a:srgbClr val="FFFFFF"/>
                </a:solidFill>
                <a:latin typeface="Impact" panose="020b0806030902050204"/>
                <a:ea typeface="+mn-ea"/>
                <a:cs typeface="+mn-cs"/>
              </a:defRPr>
            </a:lvl5pPr>
            <a:lvl6pPr marL="2286000" algn="l" defTabSz="457200" rtl="0" eaLnBrk="1" latinLnBrk="0" hangingPunct="1">
              <a:defRPr sz="1800" kern="1200">
                <a:solidFill>
                  <a:srgbClr val="FFFFFF"/>
                </a:solidFill>
                <a:latin typeface="Impact" panose="020b0806030902050204"/>
                <a:ea typeface="+mn-ea"/>
                <a:cs typeface="+mn-cs"/>
              </a:defRPr>
            </a:lvl6pPr>
            <a:lvl7pPr marL="2743200" algn="l" defTabSz="457200" rtl="0" eaLnBrk="1" latinLnBrk="0" hangingPunct="1">
              <a:defRPr sz="1800" kern="1200">
                <a:solidFill>
                  <a:srgbClr val="FFFFFF"/>
                </a:solidFill>
                <a:latin typeface="Impact" panose="020b0806030902050204"/>
                <a:ea typeface="+mn-ea"/>
                <a:cs typeface="+mn-cs"/>
              </a:defRPr>
            </a:lvl7pPr>
            <a:lvl8pPr marL="3200400" algn="l" defTabSz="457200" rtl="0" eaLnBrk="1" latinLnBrk="0" hangingPunct="1">
              <a:defRPr sz="1800" kern="1200">
                <a:solidFill>
                  <a:srgbClr val="FFFFFF"/>
                </a:solidFill>
                <a:latin typeface="Impact" panose="020b0806030902050204"/>
                <a:ea typeface="+mn-ea"/>
                <a:cs typeface="+mn-cs"/>
              </a:defRPr>
            </a:lvl8pPr>
            <a:lvl9pPr marL="3657600" algn="l" defTabSz="457200" rtl="0" eaLnBrk="1" latinLnBrk="0" hangingPunct="1">
              <a:defRPr sz="1800" kern="1200">
                <a:solidFill>
                  <a:srgbClr val="FFFFFF"/>
                </a:solidFill>
                <a:latin typeface="Impact" panose="020b0806030902050204"/>
                <a:ea typeface="+mn-ea"/>
                <a:cs typeface="+mn-cs"/>
              </a:defRPr>
            </a:lvl9pPr>
          </a:lstStyle>
          <a:p/>
        </p:txBody>
      </p:sp>
    </p:spTree>
    <p:extLst>
      <p:ext uri="{BB962C8B-B14F-4D97-AF65-F5344CB8AC3E}">
        <p14:creationId xmlns:p14="http://schemas.microsoft.com/office/powerpoint/2010/main" val="969376262"/>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a:blip r:embed="rId3">
            <a:duotone>
              <a:schemeClr val="bg1">
                <a:shade val="48000"/>
                <a:satMod val="110000"/>
                <a:lumMod val="40000"/>
              </a:schemeClr>
              <a:schemeClr val="bg1">
                <a:tint val="90000"/>
                <a:lumMod val="106000"/>
              </a:schemeClr>
            </a:duotone>
          </a:blip>
          <a:stretch>
            <a:fillRect/>
          </a:stretch>
        </a:blipFill>
        <a:effectLst/>
      </p:bgPr>
    </p:bg>
    <p:spTree>
      <p:nvGrpSpPr>
        <p:cNvPr id="1" name=""/>
        <p:cNvGrpSpPr/>
        <p:nvPr/>
      </p:nvGrpSpPr>
      <p:grpSpPr>
        <a:xfrm>
          <a:off x="0" y="0"/>
          <a:ext cx="0" cy="0"/>
        </a:xfrm>
      </p:grpSpPr>
      <p:sp>
        <p:nvSpPr>
          <p:cNvPr id="2" name="Başlık 1">
            <a:extLst>
              <a:ext uri="{FF2B5EF4-FFF2-40B4-BE49-F238E27FC236}">
                <a16:creationId xmlns:a16="http://schemas.microsoft.com/office/drawing/2014/main" id="{72BDBF04-E81B-4430-3496-107BBCD4BA08}"/>
              </a:ext>
            </a:extLst>
          </p:cNvPr>
          <p:cNvSpPr>
            <a:spLocks noGrp="1"/>
          </p:cNvSpPr>
          <p:nvPr>
            <p:ph type="title"/>
          </p:nvPr>
        </p:nvSpPr>
        <p:spPr>
          <a:xfrm>
            <a:off x="4706515" y="149087"/>
            <a:ext cx="5769881" cy="1151965"/>
          </a:xfrm>
        </p:spPr>
        <p:txBody>
          <a:bodyPr>
            <a:normAutofit/>
          </a:bodyPr>
          <a:lstStyle/>
          <a:p>
            <a:r>
              <a:rPr lang="tr-TR" sz="4200" err="1"/>
              <a:t>Multinomial naive bayes</a:t>
            </a:r>
            <a:endParaRPr lang="tr-TR" sz="4200"/>
          </a:p>
        </p:txBody>
      </p:sp>
      <p:pic>
        <p:nvPicPr>
          <p:cNvPr id="5" name="Picture 4">
            <a:extLst>
              <a:ext uri="{FF2B5EF4-FFF2-40B4-BE49-F238E27FC236}">
                <a16:creationId xmlns:a16="http://schemas.microsoft.com/office/drawing/2014/main" id="{8B968B40-ABD2-DA38-482B-F8BBF2F67582}"/>
              </a:ext>
            </a:extLst>
          </p:cNvPr>
          <p:cNvPicPr>
            <a:picLocks noChangeAspect="1"/>
          </p:cNvPicPr>
          <p:nvPr/>
        </p:nvPicPr>
        <p:blipFill>
          <a:blip r:embed="rId2">
            <a:extLst>
              <a:ext uri="{28A0092B-C50C-407E-A947-70E740481C1C}">
                <a14:useLocalDpi xmlns:a14="http://schemas.microsoft.com/office/drawing/2010/main" val="0"/>
              </a:ext>
            </a:extLst>
          </a:blip>
          <a:srcRect l="1642" r="1642"/>
          <a:stretch>
            <a:fillRect/>
          </a:stretch>
        </p:blipFill>
        <p:spPr>
          <a:xfrm>
            <a:off x="286595" y="124820"/>
            <a:ext cx="3800026" cy="5301586"/>
          </a:xfrm>
          <a:prstGeom prst="rect">
            <a:avLst/>
          </a:prstGeom>
          <a:ln w="57150" cmpd="thinThick">
            <a:solidFill>
              <a:schemeClr val="bg1">
                <a:lumMod val="50000"/>
              </a:schemeClr>
            </a:solidFill>
            <a:miter lim="800000"/>
          </a:ln>
        </p:spPr>
      </p:pic>
      <p:sp>
        <p:nvSpPr>
          <p:cNvPr id="3" name="İçerik Yer Tutucusu 2">
            <a:extLst>
              <a:ext uri="{FF2B5EF4-FFF2-40B4-BE49-F238E27FC236}">
                <a16:creationId xmlns:a16="http://schemas.microsoft.com/office/drawing/2014/main" id="{53935B01-B241-D7B6-02BA-4383893FD2BC}"/>
              </a:ext>
            </a:extLst>
          </p:cNvPr>
          <p:cNvSpPr>
            <a:spLocks noGrp="1"/>
          </p:cNvSpPr>
          <p:nvPr>
            <p:ph idx="1"/>
          </p:nvPr>
        </p:nvSpPr>
        <p:spPr>
          <a:xfrm>
            <a:off x="4542183" y="1837766"/>
            <a:ext cx="6540500" cy="3536820"/>
          </a:xfrm>
        </p:spPr>
        <p:txBody>
          <a:bodyPr>
            <a:noAutofit/>
          </a:bodyPr>
          <a:lstStyle/>
          <a:p>
            <a:pPr>
              <a:lnSpc>
                <a:spcPct val="110000"/>
              </a:lnSpc>
            </a:pPr>
            <a:r>
              <a:rPr lang="tr-TR" sz="1800" err="1"/>
              <a:t>Naive bayes yönteminden bir çeşidir ve verilen bir olayın birbiriyle ilişkisi olmayan birden fazla değişkenini (örneğin, kelime sayısı, kelime tipi gibi değişkenler) dikkate alarak sınıflandırma yapar. Bu yöntem, verilen bir olayın hangi sınıfa ait olduğunu tahmin etmek için multinominal dağılım fonksiyonunu kullanır. Örneğin, bir e-posta sınıflandırma sistemi oluşturmak istenmektedir. Bu durumda, e-postaların kelime sayısı, kelime tipleri gibi değişkenleri kullanılarak hangi e-postanın spam olduğu tahmin edilebilir. Multinomial naive bayes yöntemi, bu verileri kullanarak e-postaların hangi sınıfa ait olduğunu tahmin edebilir. Bu tahminler, verilen değişkenlerin multinominal dağılımını dikkate alarak yapılır.</a:t>
            </a:r>
          </a:p>
          <a:p>
            <a:pPr>
              <a:lnSpc>
                <a:spcPct val="110000"/>
              </a:lnSpc>
            </a:pPr>
            <a:endParaRPr lang="tr-TR" sz="1800"/>
          </a:p>
        </p:txBody>
      </p:sp>
    </p:spTree>
    <p:extLst>
      <p:ext uri="{BB962C8B-B14F-4D97-AF65-F5344CB8AC3E}">
        <p14:creationId xmlns:p14="http://schemas.microsoft.com/office/powerpoint/2010/main" val="1592226367"/>
      </p:ext>
    </p:extLst>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a:blip r:embed="rId3">
            <a:duotone>
              <a:schemeClr val="bg1">
                <a:shade val="48000"/>
                <a:satMod val="110000"/>
                <a:lumMod val="40000"/>
              </a:schemeClr>
              <a:schemeClr val="bg1">
                <a:tint val="90000"/>
                <a:lumMod val="106000"/>
              </a:schemeClr>
            </a:duotone>
          </a:blip>
          <a:stretch>
            <a:fillRect/>
          </a:stretch>
        </a:blipFill>
        <a:effectLst/>
      </p:bgPr>
    </p:bg>
    <p:spTree>
      <p:nvGrpSpPr>
        <p:cNvPr id="1" name=""/>
        <p:cNvGrpSpPr/>
        <p:nvPr/>
      </p:nvGrpSpPr>
      <p:grpSpPr>
        <a:xfrm>
          <a:off x="0" y="0"/>
          <a:ext cx="0" cy="0"/>
        </a:xfrm>
      </p:grpSpPr>
      <p:sp>
        <p:nvSpPr>
          <p:cNvPr id="2" name="Başlık 1">
            <a:extLst>
              <a:ext uri="{FF2B5EF4-FFF2-40B4-BE49-F238E27FC236}">
                <a16:creationId xmlns:a16="http://schemas.microsoft.com/office/drawing/2014/main" id="{9909C365-03E1-D3D6-7BF1-FB2DB33CA4DA}"/>
              </a:ext>
            </a:extLst>
          </p:cNvPr>
          <p:cNvSpPr>
            <a:spLocks noGrp="1"/>
          </p:cNvSpPr>
          <p:nvPr>
            <p:ph type="title"/>
          </p:nvPr>
        </p:nvSpPr>
        <p:spPr>
          <a:xfrm>
            <a:off x="4708586" y="685800"/>
            <a:ext cx="6374097" cy="1151965"/>
          </a:xfrm>
        </p:spPr>
        <p:txBody>
          <a:bodyPr>
            <a:normAutofit/>
          </a:bodyPr>
          <a:lstStyle/>
          <a:p>
            <a:r>
              <a:rPr lang="tr-TR" sz="5000" err="1"/>
              <a:t>Bernoulli naive bayes</a:t>
            </a:r>
            <a:endParaRPr lang="tr-TR" sz="5000"/>
          </a:p>
        </p:txBody>
      </p:sp>
      <p:pic>
        <p:nvPicPr>
          <p:cNvPr id="7" name="Graphic 6">
            <a:extLst>
              <a:ext uri="{FF2B5EF4-FFF2-40B4-BE49-F238E27FC236}">
                <a16:creationId xmlns:a16="http://schemas.microsoft.com/office/drawing/2014/main" id="{2ECB5224-62C5-936C-D4B4-DD4411525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226" y="1642860"/>
            <a:ext cx="3840480" cy="3232519"/>
          </a:xfrm>
          <a:prstGeom prst="rect">
            <a:avLst/>
          </a:prstGeom>
          <a:ln w="57150" cmpd="thinThick">
            <a:solidFill>
              <a:schemeClr val="bg1">
                <a:lumMod val="50000"/>
              </a:schemeClr>
            </a:solidFill>
            <a:miter lim="800000"/>
          </a:ln>
        </p:spPr>
      </p:pic>
      <p:sp>
        <p:nvSpPr>
          <p:cNvPr id="3" name="İçerik Yer Tutucusu 2">
            <a:extLst>
              <a:ext uri="{FF2B5EF4-FFF2-40B4-BE49-F238E27FC236}">
                <a16:creationId xmlns:a16="http://schemas.microsoft.com/office/drawing/2014/main" id="{97251B8E-6C8C-B3B2-31EB-E461E8B509BB}"/>
              </a:ext>
            </a:extLst>
          </p:cNvPr>
          <p:cNvSpPr>
            <a:spLocks noGrp="1"/>
          </p:cNvSpPr>
          <p:nvPr>
            <p:ph idx="1"/>
          </p:nvPr>
        </p:nvSpPr>
        <p:spPr>
          <a:xfrm>
            <a:off x="4701906" y="2142066"/>
            <a:ext cx="6380777" cy="3232519"/>
          </a:xfrm>
        </p:spPr>
        <p:txBody>
          <a:bodyPr>
            <a:normAutofit/>
          </a:bodyPr>
          <a:lstStyle/>
          <a:p>
            <a:pPr>
              <a:lnSpc>
                <a:spcPct val="110000"/>
              </a:lnSpc>
            </a:pPr>
            <a:r>
              <a:rPr lang="tr-TR" sz="1600" err="1"/>
              <a:t>Naive bayes yönteminden bir çeşidir ve verilen bir olayın birbiriyle ilişkisi olmayan tek değişkenli (örneğin, e-posta içerisinde kelime sayısı gibi) değişkenlerini dikkate alarak sınıflandırma yapar. Bu yöntem, verilen bir olayın hangi sınıfa ait olduğunu tahmin etmek için Bernoulli dağılım fonksiyonunu kullanır. Örneğin, bir e-posta sınıflandırma sistemi oluşturmak istenmektedir. Bu durumda, e-postaların kelime sayısı gibi tek değişkenli değişkenler kullanılarak hangi e-postanın spam olduğu tahmin edilebilir. Bernoulli naive bayes yöntemi, bu verileri kullanarak e-postaların hangi sınıfa ait olduğunu tahmin edebilir. Bu tahminler, verilen değişkenlerin Bernoulli dağılımını dikkate alarak yapılır.</a:t>
            </a:r>
          </a:p>
        </p:txBody>
      </p:sp>
    </p:spTree>
    <p:extLst>
      <p:ext uri="{BB962C8B-B14F-4D97-AF65-F5344CB8AC3E}">
        <p14:creationId xmlns:p14="http://schemas.microsoft.com/office/powerpoint/2010/main" val="103874402"/>
      </p:ext>
    </p:extLst>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49DF02F9-1B91-61ED-298D-85328DC8F99C}"/>
              </a:ext>
            </a:extLst>
          </p:cNvPr>
          <p:cNvSpPr>
            <a:spLocks noGrp="1"/>
          </p:cNvSpPr>
          <p:nvPr>
            <p:ph type="title"/>
          </p:nvPr>
        </p:nvSpPr>
        <p:spPr/>
        <p:txBody>
          <a:bodyPr/>
          <a:lstStyle/>
          <a:p>
            <a:r>
              <a:rPr lang="tr-TR" err="1"/>
              <a:t>Complement naive bayes</a:t>
            </a:r>
            <a:endParaRPr lang="tr-TR"/>
          </a:p>
        </p:txBody>
      </p:sp>
      <p:sp>
        <p:nvSpPr>
          <p:cNvPr id="3" name="İçerik Yer Tutucusu 2">
            <a:extLst>
              <a:ext uri="{FF2B5EF4-FFF2-40B4-BE49-F238E27FC236}">
                <a16:creationId xmlns:a16="http://schemas.microsoft.com/office/drawing/2014/main" id="{C31864E1-ED5A-7916-96B7-007D6C7A2A37}"/>
              </a:ext>
            </a:extLst>
          </p:cNvPr>
          <p:cNvSpPr>
            <a:spLocks noGrp="1"/>
          </p:cNvSpPr>
          <p:nvPr>
            <p:ph idx="1"/>
          </p:nvPr>
        </p:nvSpPr>
        <p:spPr/>
        <p:txBody>
          <a:bodyPr/>
          <a:lstStyle/>
          <a:p>
            <a:r>
              <a:rPr lang="tr-TR" err="1"/>
              <a:t>Naive bayes yönteminden bir çeşidir ve verilen bir olayın sınıflandırılması için diğer naive bayes çeşitlerinin tahminlerini dikkate alarak daha doğru tahminler yapmayı amaçlar. Bu yöntem, diğer naive bayes çeşitlerinin tahminlerini kullanarak verilen bir olayın hangi sınıfa ait olduğu konusunda daha doğru tahminler yapar. Complement naive bayes yöntemi, diğer naive bayes çeşitlerinin tahminlerini birleştirerek daha doğru sonuçlar elde etmeyi hedefler. Bu sayede, sınıflandırma problemlerinde daha doğru sonuçlar elde edilebilir.</a:t>
            </a:r>
          </a:p>
        </p:txBody>
      </p:sp>
    </p:spTree>
    <p:extLst>
      <p:ext uri="{BB962C8B-B14F-4D97-AF65-F5344CB8AC3E}">
        <p14:creationId xmlns:p14="http://schemas.microsoft.com/office/powerpoint/2010/main" val="3972099445"/>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Metin kutusu 2"/>
          <p:cNvSpPr txBox="1"/>
          <p:nvPr/>
        </p:nvSpPr>
        <p:spPr>
          <a:xfrm>
            <a:off x="731520" y="1750423"/>
            <a:ext cx="10972800" cy="1107996"/>
          </a:xfrm>
          <a:prstGeom prst="rect">
            <a:avLst/>
          </a:prstGeom>
          <a:noFill/>
        </p:spPr>
        <p:txBody>
          <a:bodyPr wrap="square" rtlCol="0">
            <a:spAutoFit/>
          </a:bodyPr>
          <a:lstStyle/>
          <a:p>
            <a:r>
              <a:rPr lang="tr-TR" sz="6600" smtClean="0"/>
              <a:t>Berat Kuzu : Naive bayes örneği</a:t>
            </a:r>
            <a:endParaRPr lang="tr-TR" sz="6600"/>
          </a:p>
        </p:txBody>
      </p:sp>
    </p:spTree>
    <p:extLst>
      <p:ext uri="{BB962C8B-B14F-4D97-AF65-F5344CB8AC3E}">
        <p14:creationId xmlns:p14="http://schemas.microsoft.com/office/powerpoint/2010/main" val="2789536493"/>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ctrTitle"/>
          </p:nvPr>
        </p:nvSpPr>
        <p:spPr/>
        <p:txBody>
          <a:bodyPr/>
          <a:lstStyle/>
          <a:p>
            <a:endParaRPr lang="tr-TR"/>
          </a:p>
        </p:txBody>
      </p:sp>
      <p:sp>
        <p:nvSpPr>
          <p:cNvPr id="3" name="Alt Başlık 2"/>
          <p:cNvSpPr>
            <a:spLocks noGrp="1"/>
          </p:cNvSpPr>
          <p:nvPr>
            <p:ph type="subTitle" idx="1"/>
          </p:nvPr>
        </p:nvSpPr>
        <p:spPr/>
        <p:txBody>
          <a:bodyPr/>
          <a:lstStyle/>
          <a:p>
            <a:endParaRPr lang="tr-T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928" y="895888"/>
            <a:ext cx="10058400" cy="5412299"/>
          </a:xfrm>
          <a:prstGeom prst="rect">
            <a:avLst/>
          </a:prstGeom>
        </p:spPr>
      </p:pic>
    </p:spTree>
    <p:extLst>
      <p:ext uri="{BB962C8B-B14F-4D97-AF65-F5344CB8AC3E}">
        <p14:creationId xmlns:p14="http://schemas.microsoft.com/office/powerpoint/2010/main" val="594655663"/>
      </p:ext>
    </p:extLst>
  </p:cSld>
  <p:clrMapOvr>
    <a:masterClrMapping/>
  </p:clrMapOvr>
  <p:transition/>
  <p:timing/>
</p:sld>
</file>

<file path=ppt/tags/tag1.xml><?xml version="1.0" encoding="utf-8"?>
<p:tagLst xmlns:p="http://schemas.openxmlformats.org/presentationml/2006/main">
  <p:tag name="AS_NET" val="3.1.31"/>
  <p:tag name="AS_OS" val="Unix 5.13.0.1021"/>
  <p:tag name="AS_RELEASE_DATE" val="2022.07.14"/>
  <p:tag name="AS_TITLE" val="Aspose.Slides for .NET Standard 2.0"/>
  <p:tag name="AS_VERSION" val="22.7"/>
</p:tagLst>
</file>

<file path=ppt/theme/_rels/theme2.xml.rels>&#65279;<?xml version="1.0" encoding="utf-8" standalone="yes"?><Relationships xmlns="http://schemas.openxmlformats.org/package/2006/relationships"><Relationship Id="rId1" Type="http://schemas.openxmlformats.org/officeDocument/2006/relationships/image" Target="../media/image2.jpeg" /><Relationship Id="rId2" Type="http://schemas.openxmlformats.org/officeDocument/2006/relationships/image" Target="../media/image3.jpeg" /></Relationships>
</file>

<file path=ppt/theme/theme1.xml><?xml version="1.0" encoding="utf-8"?>
<a:theme xmlns:r="http://schemas.openxmlformats.org/officeDocument/2006/relationships"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Ana Olay">
  <a:themeElements>
    <a:clrScheme name="Ana Olay">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Ana Olay">
      <a:majorFont>
        <a:latin typeface="Impact" panose="020b0806030902050204"/>
        <a:ea typeface="Impact" panose="020b080603090205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Impact" panose="020b080603090205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a Olay">
      <a:fillStyleLst>
        <a:solidFill>
          <a:schemeClr val="phClr"/>
        </a:solidFill>
        <a:solidFill>
          <a:schemeClr val="phClr">
            <a:tint val="69000"/>
            <a:satMod val="105000"/>
            <a:lumMod val="110000"/>
          </a:schemeClr>
        </a:solidFill>
        <a:blipFill>
          <a:blip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r:embed="rId2">
            <a:duotone>
              <a:schemeClr val="phClr">
                <a:shade val="48000"/>
                <a:satMod val="110000"/>
                <a:lumMod val="40000"/>
              </a:schemeClr>
              <a:schemeClr val="phClr">
                <a:tint val="90000"/>
                <a:lumMod val="106000"/>
              </a:schemeClr>
            </a:duotone>
          </a:blip>
          <a:stretch>
            <a:fillRect/>
          </a:stretch>
        </a:blipFill>
      </a:bgFillStyleLst>
    </a:fmtScheme>
  </a:themeElements>
  <a:objectDefaults/>
  <a:extLst>
    <a:ext uri="{05A4C25C-085E-4340-85A3-A5531E510DB2}">
      <thm15:themeFamily xmlns:thm15="http://schemas.microsoft.com/office/thememl/2012/main" name="Main Event" id="{AC372BB4-D83D-411E-B849-B641926BA760}" vid="{CF823853-53CC-4249-AEDB-2EA9F718B2D2}"/>
    </a:ext>
  </a:extLst>
</a:theme>
</file>

<file path=ppt/theme/theme3.xml><?xml version="1.0" encoding="utf-8"?>
<a:theme xmlns:r="http://schemas.openxmlformats.org/officeDocument/2006/relationships"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NouS/TncTR</Company>
  <PresentationFormat>Geniş ekran</PresentationFormat>
  <Paragraphs>81</Paragraphs>
  <Slides>76</Slides>
  <Notes>7</Notes>
  <TotalTime>56</TotalTime>
  <HiddenSlides>0</HiddenSlides>
  <MMClips>0</MMClips>
  <ScaleCrop>0</ScaleCrop>
  <HeadingPairs>
    <vt:vector baseType="variant" size="6">
      <vt:variant>
        <vt:lpstr>Fonts used</vt:lpstr>
      </vt:variant>
      <vt:variant>
        <vt:i4>5</vt:i4>
      </vt:variant>
      <vt:variant>
        <vt:lpstr>Theme</vt:lpstr>
      </vt:variant>
      <vt:variant>
        <vt:i4>1</vt:i4>
      </vt:variant>
      <vt:variant>
        <vt:lpstr>Slide Titles</vt:lpstr>
      </vt:variant>
      <vt:variant>
        <vt:i4>76</vt:i4>
      </vt:variant>
    </vt:vector>
  </HeadingPairs>
  <TitlesOfParts>
    <vt:vector baseType="lpstr" size="82">
      <vt:lpstr>Arial</vt:lpstr>
      <vt:lpstr>Calibri Light</vt:lpstr>
      <vt:lpstr>Calibri</vt:lpstr>
      <vt:lpstr>Roboto</vt:lpstr>
      <vt:lpstr>Impact</vt:lpstr>
      <vt:lpstr>Office Teması</vt:lpstr>
      <vt:lpstr>Naive Bayes</vt:lpstr>
      <vt:lpstr>Naive Bayes Nedir ve Tarihçesi</vt:lpstr>
      <vt:lpstr>Naive Bayes Nedir ve Tarihçesi</vt:lpstr>
      <vt:lpstr>Neden Naive Bayes deniyor?</vt:lpstr>
      <vt:lpstr>Neden Naive Bayes deniyor?</vt:lpstr>
      <vt:lpstr>Naive Bayes Çalışma Mantığı</vt:lpstr>
      <vt:lpstr>Naive Bayes Çalışma Mantığı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Naive Bayes Algoritması</vt:lpstr>
      <vt:lpstr>Kullanım Alanları</vt:lpstr>
      <vt:lpstr>Sınıflandırma Probleminin Çözümü</vt:lpstr>
      <vt:lpstr>Veri Madenciliğinde Değerlendirme</vt:lpstr>
      <vt:lpstr>Medikal Tıp</vt:lpstr>
      <vt:lpstr>NLP (Natural Language Processing) Uygulamaları</vt:lpstr>
      <vt:lpstr>Diğer Kullanım Alanları</vt:lpstr>
      <vt:lpstr>Naive Bayes Algoritması Avantajları ve Dezavantajları</vt:lpstr>
      <vt:lpstr>PowerPoint Presentation</vt:lpstr>
      <vt:lpstr>Avantajları:</vt:lpstr>
      <vt:lpstr>Naive Bayes’de kullanılan fonksiyonlar</vt:lpstr>
      <vt:lpstr>Çeşitleri</vt:lpstr>
      <vt:lpstr>Gaussian naive bayes</vt:lpstr>
      <vt:lpstr>Multinomial naive bayes</vt:lpstr>
      <vt:lpstr>Bernoulli naive bayes</vt:lpstr>
      <vt:lpstr>Complement naive bayes</vt:lpstr>
    </vt:vector>
  </TitlesOfParts>
  <LinksUpToDate>0</LinksUpToDate>
  <SharedDoc>0</SharedDoc>
  <HyperlinksChanged>0</HyperlinksChanged>
  <Application>Aspose.Slides for .NET</Application>
  <AppVersion>22.0700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Naive Bayes</dc:title>
  <dc:creator>ASUS</dc:creator>
  <cp:lastModifiedBy>ASUS</cp:lastModifiedBy>
  <cp:revision>6</cp:revision>
  <dcterms:created xsi:type="dcterms:W3CDTF">2022-12-12T21:05:40Z</dcterms:created>
  <dcterms:modified xsi:type="dcterms:W3CDTF">2022-12-13T18:03:41Z</dcterms:modified>
</cp:coreProperties>
</file>